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42" r:id="rId5"/>
    <p:sldId id="353" r:id="rId6"/>
    <p:sldId id="352" r:id="rId7"/>
    <p:sldId id="367" r:id="rId8"/>
    <p:sldId id="365" r:id="rId9"/>
    <p:sldId id="368" r:id="rId10"/>
    <p:sldId id="343" r:id="rId11"/>
    <p:sldId id="356" r:id="rId12"/>
    <p:sldId id="354" r:id="rId13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ECE"/>
    <a:srgbClr val="FFFFFF"/>
    <a:srgbClr val="888A8D"/>
    <a:srgbClr val="0000FF"/>
    <a:srgbClr val="B938DC"/>
    <a:srgbClr val="FFE389"/>
    <a:srgbClr val="A2E898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83985519968478E-2"/>
          <c:y val="0.11718498513902295"/>
          <c:w val="0.9531671745810063"/>
          <c:h val="0.562590056598166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Чебоксары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2">
                  <c:v>Категория 3</c:v>
                </c:pt>
                <c:pt idx="3">
                  <c:v>Категория 4</c:v>
                </c:pt>
                <c:pt idx="4">
                  <c:v>1321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0.31</c:v>
                </c:pt>
                <c:pt idx="3">
                  <c:v>0.45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5-4BDE-9CEC-37D93C5D0B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2">
                  <c:v>Категория 3</c:v>
                </c:pt>
                <c:pt idx="3">
                  <c:v>Категория 4</c:v>
                </c:pt>
                <c:pt idx="4">
                  <c:v>1321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2">
                  <c:v>0.69</c:v>
                </c:pt>
                <c:pt idx="3">
                  <c:v>0.55000000000000004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5-4BDE-9CEC-37D93C5D0B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6909952"/>
        <c:axId val="117264384"/>
      </c:barChart>
      <c:catAx>
        <c:axId val="116909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264384"/>
        <c:crosses val="autoZero"/>
        <c:auto val="1"/>
        <c:lblAlgn val="ctr"/>
        <c:lblOffset val="100"/>
        <c:noMultiLvlLbl val="0"/>
      </c:catAx>
      <c:valAx>
        <c:axId val="117264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90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3.186727822287648E-2"/>
          <c:w val="0.82672050816095133"/>
          <c:h val="5.70520467512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6412709496855E-2"/>
          <c:y val="0.11718498513902295"/>
          <c:w val="0.9531671745810063"/>
          <c:h val="0.43741518610875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Н.Новгород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2">
                  <c:v>Почта  Банк</c:v>
                </c:pt>
                <c:pt idx="3">
                  <c:v>Кэшаут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0.14000000000000001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5-4BDE-9CEC-37D93C5D0B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Нижегородская обл.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2">
                  <c:v>Почта  Банк</c:v>
                </c:pt>
                <c:pt idx="3">
                  <c:v>Кэшаут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0.86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5-4BDE-9CEC-37D93C5D0B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245632"/>
        <c:axId val="158247168"/>
      </c:barChart>
      <c:catAx>
        <c:axId val="15824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247168"/>
        <c:crosses val="autoZero"/>
        <c:auto val="1"/>
        <c:lblAlgn val="ctr"/>
        <c:lblOffset val="100"/>
        <c:noMultiLvlLbl val="0"/>
      </c:catAx>
      <c:valAx>
        <c:axId val="158247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24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6412709496855E-2"/>
          <c:y val="0.11718498513902295"/>
          <c:w val="0.9531671745810063"/>
          <c:h val="0.87419558526329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Чебоксары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1321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0.11</c:v>
                </c:pt>
                <c:pt idx="1">
                  <c:v>0.26</c:v>
                </c:pt>
                <c:pt idx="2">
                  <c:v>0.62</c:v>
                </c:pt>
                <c:pt idx="3">
                  <c:v>0.51</c:v>
                </c:pt>
                <c:pt idx="4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5-4BDE-9CEC-37D93C5D0B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1321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0.89</c:v>
                </c:pt>
                <c:pt idx="1">
                  <c:v>0.74</c:v>
                </c:pt>
                <c:pt idx="2">
                  <c:v>0.38</c:v>
                </c:pt>
                <c:pt idx="3">
                  <c:v>0.49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5-4BDE-9CEC-37D93C5D0B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692160"/>
        <c:axId val="169833600"/>
      </c:barChart>
      <c:catAx>
        <c:axId val="16969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833600"/>
        <c:crosses val="autoZero"/>
        <c:auto val="1"/>
        <c:lblAlgn val="ctr"/>
        <c:lblOffset val="100"/>
        <c:noMultiLvlLbl val="0"/>
      </c:catAx>
      <c:valAx>
        <c:axId val="16983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6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1306360934367809E-2"/>
          <c:w val="0.82264357821959033"/>
          <c:h val="5.7217225689515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53321415981781E-2"/>
          <c:y val="2.9627912742375102E-2"/>
          <c:w val="0.3369997910580253"/>
          <c:h val="0.83019770723807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31-45FE-B119-96CD048B73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31-45FE-B119-96CD048B73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31-45FE-B119-96CD048B73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31-45FE-B119-96CD048B7315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31-45FE-B119-96CD048B7315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31-45FE-B119-96CD048B7315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31-45FE-B119-96CD048B7315}"/>
              </c:ext>
            </c:extLst>
          </c:dPt>
          <c:dLbls>
            <c:dLbl>
              <c:idx val="0"/>
              <c:layout>
                <c:manualLayout>
                  <c:x val="-4.0104825960248204E-2"/>
                  <c:y val="2.48398367133476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0" rIns="0" bIns="0" anchor="t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13836402782356"/>
                      <c:h val="5.15292459478505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31-45FE-B119-96CD048B7315}"/>
                </c:ext>
              </c:extLst>
            </c:dLbl>
            <c:dLbl>
              <c:idx val="1"/>
              <c:layout>
                <c:manualLayout>
                  <c:x val="-5.638141041658066E-3"/>
                  <c:y val="-1.496455343134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1821336946499"/>
                      <c:h val="3.7434813248766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31-45FE-B119-96CD048B7315}"/>
                </c:ext>
              </c:extLst>
            </c:dLbl>
            <c:dLbl>
              <c:idx val="2"/>
              <c:layout>
                <c:manualLayout>
                  <c:x val="4.8368569566637314E-2"/>
                  <c:y val="-0.100416751409146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0" rIns="0" bIns="0" anchor="t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3498656167746"/>
                      <c:h val="4.23960535588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31-45FE-B119-96CD048B7315}"/>
                </c:ext>
              </c:extLst>
            </c:dLbl>
            <c:dLbl>
              <c:idx val="3"/>
              <c:layout>
                <c:manualLayout>
                  <c:x val="-3.2835789916962456E-3"/>
                  <c:y val="5.08000900691498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0" rIns="0" bIns="0" anchor="t" anchorCtr="0">
                  <a:noAutofit/>
                </a:bodyPr>
                <a:lstStyle/>
                <a:p>
                  <a:pPr algn="ctr"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7591188507679831"/>
                      <c:h val="6.331570689755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A31-45FE-B119-96CD048B7315}"/>
                </c:ext>
              </c:extLst>
            </c:dLbl>
            <c:dLbl>
              <c:idx val="4"/>
              <c:layout>
                <c:manualLayout>
                  <c:x val="1.9029541520522821E-3"/>
                  <c:y val="-1.4783325585449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59782487977701"/>
                      <c:h val="5.15292459478505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A31-45FE-B119-96CD048B7315}"/>
                </c:ext>
              </c:extLst>
            </c:dLbl>
            <c:dLbl>
              <c:idx val="5"/>
              <c:layout>
                <c:manualLayout>
                  <c:x val="-2.2112442984829474E-2"/>
                  <c:y val="-7.0472167855096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84694527592869"/>
                      <c:h val="3.74348271125398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A31-45FE-B119-96CD048B7315}"/>
                </c:ext>
              </c:extLst>
            </c:dLbl>
            <c:dLbl>
              <c:idx val="6"/>
              <c:layout>
                <c:manualLayout>
                  <c:x val="3.8072568714241389E-2"/>
                  <c:y val="-7.201979435951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31-45FE-B119-96CD048B7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0" rIns="0" bIns="0" anchor="t" anchorCtr="0">
                <a:no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хороший 
(уровень финансовой доступности 86-100%)</c:v>
                </c:pt>
                <c:pt idx="1">
                  <c:v>выше среднего
(уровень финансовой доступности 66-85%)</c:v>
                </c:pt>
                <c:pt idx="2">
                  <c:v>средний 
(уровень финансовой доступности 46-65%)</c:v>
                </c:pt>
                <c:pt idx="3">
                  <c:v>ниже среднего 
(уровень финансовой доступности 31-45%)</c:v>
                </c:pt>
                <c:pt idx="4">
                  <c:v>недостаточный
(уровень финансовой доступности 0-30%)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8</c:v>
                </c:pt>
                <c:pt idx="1">
                  <c:v>18</c:v>
                </c:pt>
                <c:pt idx="2">
                  <c:v>64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31-45FE-B119-96CD048B7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40073792534673164"/>
          <c:y val="4.1511708989482247E-2"/>
          <c:w val="0.57226723518727785"/>
          <c:h val="0.8714571590446859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7"/>
            <a:ext cx="2921582" cy="495347"/>
          </a:xfrm>
          <a:prstGeom prst="rect">
            <a:avLst/>
          </a:prstGeom>
        </p:spPr>
        <p:txBody>
          <a:bodyPr vert="horz" lIns="90657" tIns="45329" rIns="90657" bIns="453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7" y="17"/>
            <a:ext cx="2921582" cy="495347"/>
          </a:xfrm>
          <a:prstGeom prst="rect">
            <a:avLst/>
          </a:prstGeom>
        </p:spPr>
        <p:txBody>
          <a:bodyPr vert="horz" lIns="90657" tIns="45329" rIns="90657" bIns="45329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7" tIns="45329" rIns="90657" bIns="453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36"/>
            <a:ext cx="5393690" cy="3887361"/>
          </a:xfrm>
          <a:prstGeom prst="rect">
            <a:avLst/>
          </a:prstGeom>
        </p:spPr>
        <p:txBody>
          <a:bodyPr vert="horz" lIns="90657" tIns="45329" rIns="90657" bIns="4532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377317"/>
            <a:ext cx="2921582" cy="495346"/>
          </a:xfrm>
          <a:prstGeom prst="rect">
            <a:avLst/>
          </a:prstGeom>
        </p:spPr>
        <p:txBody>
          <a:bodyPr vert="horz" lIns="90657" tIns="45329" rIns="90657" bIns="453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7" y="9377317"/>
            <a:ext cx="2921582" cy="495346"/>
          </a:xfrm>
          <a:prstGeom prst="rect">
            <a:avLst/>
          </a:prstGeom>
        </p:spPr>
        <p:txBody>
          <a:bodyPr vert="horz" lIns="90657" tIns="45329" rIns="90657" bIns="45329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3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Повышение доступности финансовых продуктов/услуг на территории ДФО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0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75540" y="3636226"/>
            <a:ext cx="5671934" cy="2117725"/>
          </a:xfrm>
        </p:spPr>
        <p:txBody>
          <a:bodyPr/>
          <a:lstStyle/>
          <a:p>
            <a:pPr algn="just"/>
            <a:r>
              <a:rPr lang="ru-RU" sz="1800" dirty="0"/>
              <a:t>Аналитическая </a:t>
            </a:r>
            <a:r>
              <a:rPr lang="ru-RU" sz="1800" dirty="0" smtClean="0"/>
              <a:t>справка</a:t>
            </a:r>
          </a:p>
          <a:p>
            <a:pPr algn="just"/>
            <a:r>
              <a:rPr lang="ru-RU" sz="1800" dirty="0" smtClean="0"/>
              <a:t>об </a:t>
            </a:r>
            <a:r>
              <a:rPr lang="ru-RU" sz="1800" dirty="0"/>
              <a:t>уровне развития инфраструктуры предоставления финансовых услуг </a:t>
            </a:r>
            <a:endParaRPr lang="ru-RU" sz="1800" dirty="0" smtClean="0"/>
          </a:p>
          <a:p>
            <a:pPr algn="just"/>
            <a:r>
              <a:rPr lang="ru-RU" sz="1800" dirty="0" smtClean="0"/>
              <a:t>на </a:t>
            </a:r>
            <a:r>
              <a:rPr lang="ru-RU" sz="1800" dirty="0"/>
              <a:t>территории </a:t>
            </a:r>
            <a:r>
              <a:rPr lang="ru-RU" sz="1800" dirty="0" smtClean="0"/>
              <a:t>ЧУВАШСКОЙ РЕСПУБЛИКИ</a:t>
            </a:r>
          </a:p>
          <a:p>
            <a:pPr algn="just"/>
            <a:r>
              <a:rPr lang="ru-RU" sz="1800" dirty="0" smtClean="0"/>
              <a:t>по </a:t>
            </a:r>
            <a:r>
              <a:rPr lang="ru-RU" sz="1800" dirty="0"/>
              <a:t>состоянию на </a:t>
            </a:r>
            <a:r>
              <a:rPr lang="ru-RU" sz="1800" dirty="0" smtClean="0"/>
              <a:t>01.01.2022</a:t>
            </a:r>
          </a:p>
          <a:p>
            <a:pPr algn="just"/>
            <a:endParaRPr lang="ru-RU" sz="1000" cap="none" spc="0" dirty="0"/>
          </a:p>
          <a:p>
            <a:pPr algn="just"/>
            <a:endParaRPr lang="ru-RU" sz="1600" cap="none" spc="0" dirty="0"/>
          </a:p>
          <a:p>
            <a:pPr lvl="0" algn="ctr"/>
            <a:endParaRPr lang="ru-RU" sz="1800" dirty="0" smtClean="0">
              <a:solidFill>
                <a:prstClr val="white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 txBox="1">
            <a:spLocks/>
          </p:cNvSpPr>
          <p:nvPr/>
        </p:nvSpPr>
        <p:spPr>
          <a:xfrm>
            <a:off x="1066604" y="5988086"/>
            <a:ext cx="3953164" cy="4286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all" spc="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all" spc="3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kumimoji="0" lang="ru-RU" sz="1600" b="1" i="0" u="none" strike="noStrike" kern="1200" cap="all" spc="3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-647" r="34878" b="-59"/>
          <a:stretch/>
        </p:blipFill>
        <p:spPr>
          <a:xfrm>
            <a:off x="6087292" y="-35342"/>
            <a:ext cx="6104708" cy="69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34924" y="439964"/>
            <a:ext cx="9570138" cy="324001"/>
          </a:xfrm>
        </p:spPr>
        <p:txBody>
          <a:bodyPr/>
          <a:lstStyle/>
          <a:p>
            <a:pPr algn="just"/>
            <a:r>
              <a:rPr lang="ru-RU" sz="1300" dirty="0">
                <a:solidFill>
                  <a:srgbClr val="888A8D"/>
                </a:solidFill>
                <a:ea typeface="+mj-ea"/>
              </a:rPr>
              <a:t>Аналитическая справка об уровне развития инфраструктуры предоставления финансовых услуг на территории </a:t>
            </a:r>
            <a:r>
              <a:rPr lang="ru-RU" sz="1300" dirty="0" smtClean="0">
                <a:solidFill>
                  <a:srgbClr val="888A8D"/>
                </a:solidFill>
                <a:ea typeface="+mj-ea"/>
              </a:rPr>
              <a:t>Чувашской Республики по </a:t>
            </a:r>
            <a:r>
              <a:rPr lang="ru-RU" sz="1300" dirty="0">
                <a:solidFill>
                  <a:srgbClr val="888A8D"/>
                </a:solidFill>
                <a:ea typeface="+mj-ea"/>
              </a:rPr>
              <a:t>состоянию на 01.01.2022 </a:t>
            </a:r>
            <a:endParaRPr lang="ru-RU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313750" y="1916704"/>
            <a:ext cx="2835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88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Традиционные форматы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43912" y="2545465"/>
            <a:ext cx="4615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подразделений кредитных организаций (КО), включая передвижные пункты кассовых операций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1024" y="3254689"/>
            <a:ext cx="46276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подразделения страховых организаций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05782656"/>
              </p:ext>
            </p:extLst>
          </p:nvPr>
        </p:nvGraphicFramePr>
        <p:xfrm>
          <a:off x="6752205" y="2114550"/>
          <a:ext cx="5730153" cy="478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01974" y="3660846"/>
            <a:ext cx="4804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подразделений  </a:t>
            </a:r>
            <a:r>
              <a:rPr lang="ru-RU" sz="1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микрофинансовых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организаций (МФО), кредитных потребительских кооперативов (КПК), сельскохозяйственных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потребительских 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кооперативов (СКПК)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130" y="3669533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297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1169" y="3082205"/>
            <a:ext cx="652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64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808" y="2368267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239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80331" y="3115597"/>
            <a:ext cx="11439526" cy="62015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9895" y="3660846"/>
            <a:ext cx="11527972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177" y="5501943"/>
            <a:ext cx="683888" cy="69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06852" y="1425383"/>
            <a:ext cx="11381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Площадь Чувашской Республики </a:t>
            </a:r>
            <a:r>
              <a:rPr lang="ru-RU" dirty="0"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18 343 км</a:t>
            </a:r>
            <a:r>
              <a:rPr lang="ru-RU" baseline="30000" dirty="0" smtClean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baseline="30000" dirty="0" smtClean="0"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dirty="0" smtClean="0">
                <a:ea typeface="Verdana" panose="020B0604030504040204" pitchFamily="34" charset="0"/>
                <a:cs typeface="Verdana" panose="020B0604030504040204" pitchFamily="34" charset="0"/>
              </a:rPr>
              <a:t>протяженность – 190 км.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12792" y="4723037"/>
            <a:ext cx="8637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Облегченные</a:t>
            </a:r>
            <a:r>
              <a:rPr lang="ru-RU" dirty="0" smtClean="0">
                <a:solidFill>
                  <a:schemeClr val="accent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форматы</a:t>
            </a:r>
            <a:endParaRPr lang="ru-RU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08237" y="5254711"/>
            <a:ext cx="462767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точек 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сервисом </a:t>
            </a:r>
            <a:r>
              <a:rPr lang="ru-RU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кэшаут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выдача наличных денег держателям платежных карт в торгово-сервисных предприятиях с использованием POS-терминалов)</a:t>
            </a:r>
          </a:p>
          <a:p>
            <a:endParaRPr lang="ru-RU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8926389"/>
              </p:ext>
            </p:extLst>
          </p:nvPr>
        </p:nvGraphicFramePr>
        <p:xfrm>
          <a:off x="6695410" y="4847765"/>
          <a:ext cx="5758551" cy="476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43912" y="6104823"/>
            <a:ext cx="4836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отделения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АО «Почта России» с услугами АО «Почта Банк»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7130" y="5984266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303</a:t>
            </a:r>
            <a:endParaRPr lang="ru-RU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57130" y="5197561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267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06852" y="5984266"/>
            <a:ext cx="11527972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4137" y="939957"/>
            <a:ext cx="1127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a typeface="Segoe UI Symbol" panose="020B0502040204020203" pitchFamily="34" charset="0"/>
                <a:cs typeface="Verdana" panose="020B0604030504040204" pitchFamily="34" charset="0"/>
              </a:rPr>
              <a:t>ИНФРАСТРУКТУРА ПРЕДОСТАВЛЕНИЯ ФИНАНСОВЫХ УСЛУГ В </a:t>
            </a:r>
            <a:r>
              <a:rPr lang="ru-RU" b="1" dirty="0" smtClean="0">
                <a:solidFill>
                  <a:schemeClr val="accent1"/>
                </a:solidFill>
                <a:ea typeface="Segoe UI Symbol" panose="020B0502040204020203" pitchFamily="34" charset="0"/>
                <a:cs typeface="Verdana" panose="020B0604030504040204" pitchFamily="34" charset="0"/>
              </a:rPr>
              <a:t>ЧУВАШСКОЙ РЕСПУБЛИКЕ</a:t>
            </a:r>
            <a:endParaRPr lang="ru-RU" b="1" dirty="0">
              <a:solidFill>
                <a:schemeClr val="accent1"/>
              </a:solidFill>
              <a:ea typeface="Segoe UI Symbol" panose="020B0502040204020203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79779" y="439861"/>
            <a:ext cx="9766600" cy="386116"/>
          </a:xfrm>
        </p:spPr>
        <p:txBody>
          <a:bodyPr/>
          <a:lstStyle/>
          <a:p>
            <a:pPr lvl="0" algn="just"/>
            <a:endParaRPr lang="ru-RU" sz="1600" dirty="0" smtClean="0">
              <a:solidFill>
                <a:srgbClr val="888A8D"/>
              </a:solidFill>
            </a:endParaRPr>
          </a:p>
          <a:p>
            <a:pPr lvl="0" algn="just"/>
            <a:r>
              <a:rPr lang="ru-RU" sz="1300" dirty="0" smtClean="0">
                <a:solidFill>
                  <a:srgbClr val="888A8D"/>
                </a:solidFill>
              </a:rPr>
              <a:t>Аналитическая </a:t>
            </a:r>
            <a:r>
              <a:rPr lang="ru-RU" sz="1300" dirty="0">
                <a:solidFill>
                  <a:srgbClr val="888A8D"/>
                </a:solidFill>
              </a:rPr>
              <a:t>справка об уровне развития инфраструктуры предоставления финансовых услуг на территории Чувашской Республики </a:t>
            </a:r>
            <a:r>
              <a:rPr lang="ru-RU" sz="1300" dirty="0" smtClean="0">
                <a:solidFill>
                  <a:srgbClr val="888A8D"/>
                </a:solidFill>
              </a:rPr>
              <a:t>по </a:t>
            </a:r>
            <a:r>
              <a:rPr lang="ru-RU" sz="1300" dirty="0">
                <a:solidFill>
                  <a:srgbClr val="888A8D"/>
                </a:solidFill>
              </a:rPr>
              <a:t>состоянию на 01.01.2022</a:t>
            </a:r>
          </a:p>
          <a:p>
            <a:endParaRPr lang="ru-RU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72953" y="1207987"/>
            <a:ext cx="3183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88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Платежная </a:t>
            </a:r>
            <a:r>
              <a:rPr lang="ru-RU" dirty="0">
                <a:solidFill>
                  <a:srgbClr val="0088B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инфраструктура</a:t>
            </a:r>
            <a:endParaRPr 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720772" y="2325067"/>
            <a:ext cx="4627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анкоматов КО и 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банковских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платежных агентов (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БПА)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функцией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выдачи 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приема наличных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денег с использованием платежных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1339" y="4977734"/>
            <a:ext cx="4552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кассы БПА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302" y="5921158"/>
            <a:ext cx="4428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отделения АО «Почта России»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0771" y="3174413"/>
            <a:ext cx="4627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анкомат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БПА с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функцией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наличных денег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платежных карт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70887373"/>
              </p:ext>
            </p:extLst>
          </p:nvPr>
        </p:nvGraphicFramePr>
        <p:xfrm>
          <a:off x="6433449" y="1668628"/>
          <a:ext cx="5758551" cy="476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20771" y="3898047"/>
            <a:ext cx="4951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электронных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терминалов, установленных 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организациях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торговли (услуг) </a:t>
            </a:r>
            <a:endParaRPr lang="en-US" sz="14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POS-терминалов)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989" y="5721104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362</a:t>
            </a:r>
            <a:endParaRPr lang="ru-RU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989" y="4728020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694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893" y="3837927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 </a:t>
            </a:r>
            <a:r>
              <a:rPr lang="en-US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363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3989" y="3107438"/>
            <a:ext cx="886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681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932" y="2263511"/>
            <a:ext cx="123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1 237</a:t>
            </a:r>
            <a:endParaRPr lang="ru-RU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3033" y="2999017"/>
            <a:ext cx="11533346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13033" y="3889986"/>
            <a:ext cx="11533346" cy="806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13033" y="4740698"/>
            <a:ext cx="11533346" cy="1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3033" y="5522547"/>
            <a:ext cx="11533346" cy="637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81665" y="431800"/>
            <a:ext cx="9719035" cy="324001"/>
          </a:xfrm>
        </p:spPr>
        <p:txBody>
          <a:bodyPr/>
          <a:lstStyle/>
          <a:p>
            <a:pPr algn="just"/>
            <a:r>
              <a:rPr lang="ru-RU" sz="1300" dirty="0"/>
              <a:t>Аналитическая справка об уровне развития инфраструктуры предоставления финансовых услуг на территории </a:t>
            </a:r>
            <a:r>
              <a:rPr lang="ru-RU" sz="1300" dirty="0">
                <a:solidFill>
                  <a:srgbClr val="888A8D"/>
                </a:solidFill>
              </a:rPr>
              <a:t>Чувашской Республики </a:t>
            </a:r>
            <a:r>
              <a:rPr lang="ru-RU" sz="1300" dirty="0" smtClean="0"/>
              <a:t>по </a:t>
            </a:r>
            <a:r>
              <a:rPr lang="ru-RU" sz="1300" dirty="0"/>
              <a:t>состоянию на 01.01.2022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1DBCCDF-F2A7-4D09-8FBC-5FDCAABA7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7356"/>
              </p:ext>
            </p:extLst>
          </p:nvPr>
        </p:nvGraphicFramePr>
        <p:xfrm>
          <a:off x="2126776" y="2595931"/>
          <a:ext cx="7997828" cy="275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90786" y="3339827"/>
            <a:ext cx="137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% </a:t>
            </a:r>
          </a:p>
          <a:p>
            <a:pPr algn="ctr"/>
            <a:r>
              <a:rPr lang="ru-RU" sz="1300" dirty="0"/>
              <a:t>о</a:t>
            </a:r>
            <a:r>
              <a:rPr lang="ru-RU" sz="1300" dirty="0" smtClean="0"/>
              <a:t>т общего количества </a:t>
            </a:r>
            <a:r>
              <a:rPr lang="ru-RU" sz="1300" dirty="0" err="1" smtClean="0"/>
              <a:t>н.п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560849" y="4159760"/>
            <a:ext cx="4194929" cy="1035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08188" y="5554209"/>
            <a:ext cx="2994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136 </a:t>
            </a:r>
            <a:r>
              <a:rPr lang="ru-RU" sz="14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н.п</a:t>
            </a:r>
            <a:r>
              <a:rPr lang="ru-RU" sz="1400" dirty="0" smtClean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2196" y="5573670"/>
            <a:ext cx="21961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10% </a:t>
            </a:r>
            <a:r>
              <a:rPr lang="ru-RU" sz="1400" dirty="0" err="1" smtClean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н.п</a:t>
            </a:r>
            <a:r>
              <a:rPr lang="ru-RU" sz="1400" dirty="0" smtClean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200" b="1" dirty="0" smtClean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75605" y="5544470"/>
            <a:ext cx="2258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более</a:t>
            </a:r>
            <a:r>
              <a:rPr lang="ru-RU" dirty="0"/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29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1400" dirty="0"/>
              <a:t>тыс. жителей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864" y="6057950"/>
            <a:ext cx="6144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Фокус деятельности рабочей группы </a:t>
            </a:r>
            <a:r>
              <a:rPr lang="ru-RU" sz="1600" dirty="0" smtClean="0">
                <a:solidFill>
                  <a:schemeClr val="accent1"/>
                </a:solidFill>
              </a:rPr>
              <a:t>-</a:t>
            </a: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сельская местность </a:t>
            </a: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3722" y="6497713"/>
            <a:ext cx="11446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* здесь и далее в расчет включены населенные пункты с численностью населения 50 человек и более.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91889" y="990619"/>
            <a:ext cx="1144632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600" dirty="0" smtClean="0"/>
              <a:t>На 01.01.2022 по методике Банка России проведена оценка каждого населенного пункта (далее - </a:t>
            </a:r>
            <a:r>
              <a:rPr lang="ru-RU" sz="1600" dirty="0" err="1" smtClean="0"/>
              <a:t>н.п</a:t>
            </a:r>
            <a:r>
              <a:rPr lang="ru-RU" sz="1600" dirty="0" smtClean="0"/>
              <a:t>.) с  учетом наличия (отсутствия) подразделений КО, МФО,</a:t>
            </a:r>
            <a:r>
              <a:rPr lang="ru-RU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КПК, СКПК,</a:t>
            </a:r>
            <a:r>
              <a:rPr lang="ru-RU" sz="1600" dirty="0" smtClean="0"/>
              <a:t> страховых организаций, платежной инфраструктуры, подразделений почтовой связи, сети Интернет и транспортной доступности </a:t>
            </a:r>
            <a:r>
              <a:rPr lang="ru-RU" sz="1600" dirty="0" err="1" smtClean="0"/>
              <a:t>н.п</a:t>
            </a:r>
            <a:r>
              <a:rPr lang="ru-RU" sz="1600" dirty="0" smtClean="0"/>
              <a:t>. до ближайшего подразделения банка</a:t>
            </a:r>
            <a:endParaRPr lang="ru-RU" sz="160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1DF75FE-257D-485D-BE38-9132BE6A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78" y="1789598"/>
            <a:ext cx="11325225" cy="786608"/>
          </a:xfrm>
        </p:spPr>
        <p:txBody>
          <a:bodyPr/>
          <a:lstStyle/>
          <a:p>
            <a:pPr algn="ctr"/>
            <a:r>
              <a:rPr lang="ru-RU" sz="1800" dirty="0" smtClean="0"/>
              <a:t>Распределение населенных пунктов Чувашской Республики</a:t>
            </a:r>
            <a:r>
              <a:rPr lang="ru-RU" sz="2400" baseline="30000" dirty="0" smtClean="0"/>
              <a:t>*</a:t>
            </a:r>
            <a:r>
              <a:rPr lang="ru-RU" sz="20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 уровню развития доступности финансовых услуг</a:t>
            </a:r>
            <a:endParaRPr lang="ru-RU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2070996" y="5087018"/>
            <a:ext cx="335737" cy="152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200" dirty="0" smtClean="0">
                <a:solidFill>
                  <a:srgbClr val="FF0000"/>
                </a:solidFill>
              </a:rPr>
              <a:t>!</a:t>
            </a:r>
            <a:endParaRPr lang="ru-RU" sz="9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8918" y="4464697"/>
            <a:ext cx="1919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изкий уровень ФД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6351378" y="2223870"/>
            <a:ext cx="233336" cy="6575463"/>
          </a:xfrm>
          <a:prstGeom prst="leftBrace">
            <a:avLst>
              <a:gd name="adj1" fmla="val 42575"/>
              <a:gd name="adj2" fmla="val 5013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43277" y="431800"/>
            <a:ext cx="9780814" cy="324001"/>
          </a:xfrm>
        </p:spPr>
        <p:txBody>
          <a:bodyPr/>
          <a:lstStyle/>
          <a:p>
            <a:pPr lvl="0" algn="just"/>
            <a:r>
              <a:rPr lang="ru-RU" sz="1400" dirty="0">
                <a:solidFill>
                  <a:srgbClr val="888A8D"/>
                </a:solidFill>
              </a:rPr>
              <a:t>Аналитическая справка об уровне развития инфраструктуры предоставления финансовых </a:t>
            </a:r>
            <a:r>
              <a:rPr lang="ru-RU" sz="1400" dirty="0" smtClean="0">
                <a:solidFill>
                  <a:srgbClr val="888A8D"/>
                </a:solidFill>
              </a:rPr>
              <a:t>услуг на </a:t>
            </a:r>
            <a:r>
              <a:rPr lang="ru-RU" sz="1400" dirty="0">
                <a:solidFill>
                  <a:srgbClr val="888A8D"/>
                </a:solidFill>
              </a:rPr>
              <a:t>территории Чувашской Республики </a:t>
            </a:r>
            <a:r>
              <a:rPr lang="ru-RU" sz="1400" dirty="0" smtClean="0">
                <a:solidFill>
                  <a:srgbClr val="888A8D"/>
                </a:solidFill>
              </a:rPr>
              <a:t>по </a:t>
            </a:r>
            <a:r>
              <a:rPr lang="ru-RU" sz="1400" dirty="0">
                <a:solidFill>
                  <a:srgbClr val="888A8D"/>
                </a:solidFill>
              </a:rPr>
              <a:t>состоянию на 01.01.2022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1DF75FE-257D-485D-BE38-9132BE6A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22" y="985831"/>
            <a:ext cx="11273170" cy="365850"/>
          </a:xfrm>
        </p:spPr>
        <p:txBody>
          <a:bodyPr/>
          <a:lstStyle/>
          <a:p>
            <a:pPr algn="ctr"/>
            <a:r>
              <a:rPr lang="ru-RU" sz="1800" dirty="0"/>
              <a:t>Муниципальные образования </a:t>
            </a:r>
            <a:r>
              <a:rPr lang="ru-RU" sz="1800" dirty="0" smtClean="0"/>
              <a:t>региона,  нуждающиеся в повышении доступности финансовых услуг</a:t>
            </a:r>
            <a:endParaRPr lang="ru-RU" sz="18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68663"/>
              </p:ext>
            </p:extLst>
          </p:nvPr>
        </p:nvGraphicFramePr>
        <p:xfrm>
          <a:off x="3334699" y="1338093"/>
          <a:ext cx="6152200" cy="491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60">
                  <a:extLst>
                    <a:ext uri="{9D8B030D-6E8A-4147-A177-3AD203B41FA5}">
                      <a16:colId xmlns:a16="http://schemas.microsoft.com/office/drawing/2014/main" val="182958854"/>
                    </a:ext>
                  </a:extLst>
                </a:gridCol>
                <a:gridCol w="2918273">
                  <a:extLst>
                    <a:ext uri="{9D8B030D-6E8A-4147-A177-3AD203B41FA5}">
                      <a16:colId xmlns:a16="http://schemas.microsoft.com/office/drawing/2014/main" val="3244065654"/>
                    </a:ext>
                  </a:extLst>
                </a:gridCol>
                <a:gridCol w="1338859">
                  <a:extLst>
                    <a:ext uri="{9D8B030D-6E8A-4147-A177-3AD203B41FA5}">
                      <a16:colId xmlns:a16="http://schemas.microsoft.com/office/drawing/2014/main" val="891965939"/>
                    </a:ext>
                  </a:extLst>
                </a:gridCol>
                <a:gridCol w="1449208">
                  <a:extLst>
                    <a:ext uri="{9D8B030D-6E8A-4147-A177-3AD203B41FA5}">
                      <a16:colId xmlns:a16="http://schemas.microsoft.com/office/drawing/2014/main" val="1989953745"/>
                    </a:ext>
                  </a:extLst>
                </a:gridCol>
              </a:tblGrid>
              <a:tr h="6277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 низким уровнем ФД, шт.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в </a:t>
                      </a:r>
                      <a:r>
                        <a:rPr lang="ru-RU" sz="9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н.п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с низким уровнем ФД, чел.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54537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Городской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округ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Чебоксары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925212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Моргаушский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95071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Чебоксарский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90676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Цивильский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12308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Канашский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769968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Красночетайский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536043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Вурнарский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13274"/>
                  </a:ext>
                </a:extLst>
              </a:tr>
              <a:tr h="3365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Мариинско-Посадский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172586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Ибресинский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782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Аликовский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45641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Ядринский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91503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Городской округ город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Новочебоксарск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35367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Красноармейский муниципальный округ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2703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Яльчикский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088005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Шумерлинский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округ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627035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Козловский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851874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Янтиковский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42111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Алатырский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632584"/>
                  </a:ext>
                </a:extLst>
              </a:tr>
              <a:tr h="2189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Порецкий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47172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10902" y="4781518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8778" y="6428734"/>
            <a:ext cx="118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Отмечены пилотные муниципальные образования региона,  которые были выбраны в 2021 году по итогам предварительного анализа</a:t>
            </a:r>
            <a:endParaRPr lang="ru-RU" sz="90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81DF75FE-257D-485D-BE38-9132BE6AB091}"/>
              </a:ext>
            </a:extLst>
          </p:cNvPr>
          <p:cNvSpPr txBox="1">
            <a:spLocks/>
          </p:cNvSpPr>
          <p:nvPr/>
        </p:nvSpPr>
        <p:spPr>
          <a:xfrm>
            <a:off x="321122" y="1212408"/>
            <a:ext cx="11407690" cy="57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921" y="6243528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71" y="1028880"/>
            <a:ext cx="11042454" cy="606994"/>
          </a:xfrm>
        </p:spPr>
        <p:txBody>
          <a:bodyPr/>
          <a:lstStyle/>
          <a:p>
            <a:r>
              <a:rPr lang="ru-RU" sz="1900" dirty="0" smtClean="0"/>
              <a:t>НАСЕЛЕННЫЕ ПУНКТЫ С УРОВНЕМ ФИНАНСОВОЙ ДОСТУПНОСТИ ОТ 46 ДО 65%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(СРЕДНИЙ УРОВЕНЬ)</a:t>
            </a:r>
            <a:endParaRPr lang="ru-RU" sz="19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F5F113F-640B-4595-8599-48CD1B4296C3}"/>
              </a:ext>
            </a:extLst>
          </p:cNvPr>
          <p:cNvCxnSpPr/>
          <p:nvPr/>
        </p:nvCxnSpPr>
        <p:spPr>
          <a:xfrm>
            <a:off x="3187247" y="20210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7BF009CD-F79C-49F7-BCEC-AE9DA495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505" y="431800"/>
            <a:ext cx="9636920" cy="412847"/>
          </a:xfrm>
        </p:spPr>
        <p:txBody>
          <a:bodyPr/>
          <a:lstStyle/>
          <a:p>
            <a:pPr lvl="0" algn="just"/>
            <a:r>
              <a:rPr lang="ru-RU" sz="1400" dirty="0" smtClean="0">
                <a:solidFill>
                  <a:srgbClr val="888A8D"/>
                </a:solidFill>
              </a:rPr>
              <a:t>Аналитическая справка об уровне развития инфраструктуры предоставления финансовых услуг на территории </a:t>
            </a:r>
            <a:r>
              <a:rPr lang="ru-RU" sz="1400" dirty="0">
                <a:solidFill>
                  <a:srgbClr val="888A8D"/>
                </a:solidFill>
              </a:rPr>
              <a:t>Чувашской Республики по </a:t>
            </a:r>
            <a:r>
              <a:rPr lang="ru-RU" sz="1400" dirty="0" smtClean="0">
                <a:solidFill>
                  <a:srgbClr val="888A8D"/>
                </a:solidFill>
              </a:rPr>
              <a:t>состоянию на 01.01.2022 </a:t>
            </a:r>
            <a:endParaRPr lang="ru-RU" sz="1400" dirty="0">
              <a:solidFill>
                <a:srgbClr val="888A8D"/>
              </a:solidFill>
            </a:endParaRP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06B0845D-4F1E-49C2-B755-FBD3E026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pic>
        <p:nvPicPr>
          <p:cNvPr id="14" name="Picture 2" descr="Domain, internet,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19" y="5751402"/>
            <a:ext cx="733758" cy="7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9EEC58-6442-49BB-9749-DF8D3387BAF1}"/>
              </a:ext>
            </a:extLst>
          </p:cNvPr>
          <p:cNvSpPr txBox="1"/>
          <p:nvPr/>
        </p:nvSpPr>
        <p:spPr>
          <a:xfrm>
            <a:off x="547971" y="1800278"/>
            <a:ext cx="1924050" cy="1271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904</a:t>
            </a:r>
            <a:r>
              <a:rPr lang="ru-RU" sz="36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н.п.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численностью выше 50 чел.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9EEC58-6442-49BB-9749-DF8D3387BAF1}"/>
              </a:ext>
            </a:extLst>
          </p:cNvPr>
          <p:cNvSpPr txBox="1"/>
          <p:nvPr/>
        </p:nvSpPr>
        <p:spPr>
          <a:xfrm>
            <a:off x="4208444" y="1771808"/>
            <a:ext cx="2562167" cy="12715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ru-RU" sz="36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171</a:t>
            </a:r>
            <a:r>
              <a:rPr lang="ru-RU" sz="36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</a:t>
            </a:r>
            <a:endParaRPr lang="ru-RU" sz="28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590425" y="3778392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ru-RU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652189" y="4013698"/>
            <a:ext cx="226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16194" y="3074429"/>
            <a:ext cx="2051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средний уровень ФД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5400000" flipH="1">
            <a:off x="3398148" y="-281161"/>
            <a:ext cx="350532" cy="6269298"/>
          </a:xfrm>
          <a:prstGeom prst="leftBrace">
            <a:avLst>
              <a:gd name="adj1" fmla="val 42575"/>
              <a:gd name="adj2" fmla="val 50133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543666" y="1776563"/>
            <a:ext cx="21961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sz="3600" b="1" dirty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3600" b="1" dirty="0" smtClean="0">
                <a:solidFill>
                  <a:schemeClr val="accent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</a:t>
            </a:r>
            <a:r>
              <a:rPr lang="ru-RU" sz="1400" dirty="0" smtClean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н.п.</a:t>
            </a:r>
            <a:endParaRPr lang="ru-RU" sz="14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200" b="1" dirty="0" smtClean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8487" y="3890588"/>
            <a:ext cx="5823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</a:t>
            </a:r>
            <a:r>
              <a:rPr lang="ru-RU" sz="1200" dirty="0" smtClean="0"/>
              <a:t>   </a:t>
            </a:r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426</a:t>
            </a:r>
            <a:r>
              <a:rPr lang="ru-RU" sz="1200" dirty="0" smtClean="0"/>
              <a:t> </a:t>
            </a:r>
            <a:r>
              <a:rPr lang="ru-RU" sz="1400" dirty="0" smtClean="0"/>
              <a:t>н.п. (более </a:t>
            </a:r>
            <a:r>
              <a:rPr lang="ru-RU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</a:t>
            </a:r>
            <a:r>
              <a:rPr lang="ru-RU" sz="1200" dirty="0" smtClean="0"/>
              <a:t> </a:t>
            </a:r>
            <a:r>
              <a:rPr lang="ru-RU" sz="1400" dirty="0" smtClean="0"/>
              <a:t>тыс. жителей) 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отсутствует инфраструктура </a:t>
            </a:r>
            <a:r>
              <a:rPr lang="ru-RU" sz="1400" dirty="0" smtClean="0"/>
              <a:t>для оказания финансовых услуг*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7392" y="3662068"/>
            <a:ext cx="3357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200" dirty="0" smtClean="0">
                <a:solidFill>
                  <a:srgbClr val="FF0000"/>
                </a:solidFill>
              </a:rPr>
              <a:t>!</a:t>
            </a:r>
            <a:endParaRPr lang="ru-RU" sz="8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6848" y="5280208"/>
            <a:ext cx="63355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* </a:t>
            </a:r>
            <a:r>
              <a:rPr lang="ru-RU" sz="1200" i="1" dirty="0" smtClean="0"/>
              <a:t>уровень финансовой доступности в данных населенных пунктах составляет 50% и обеспечен наличием доступа к сети Интернет и транспортной доступности (расстояние от </a:t>
            </a:r>
            <a:r>
              <a:rPr lang="ru-RU" sz="1200" i="1" dirty="0" err="1" smtClean="0"/>
              <a:t>н.п</a:t>
            </a:r>
            <a:r>
              <a:rPr lang="ru-RU" sz="1200" i="1" dirty="0" smtClean="0"/>
              <a:t>. до ближайшего подразделения банка менее 30 минут)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98486" y="3423818"/>
            <a:ext cx="639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и</a:t>
            </a:r>
            <a:r>
              <a:rPr lang="ru-RU" sz="1600" b="1" dirty="0" smtClean="0">
                <a:solidFill>
                  <a:srgbClr val="FF0000"/>
                </a:solidFill>
              </a:rPr>
              <a:t>з них: </a:t>
            </a:r>
            <a:endParaRPr lang="ru-RU" sz="1600" dirty="0" smtClean="0"/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93593"/>
              </p:ext>
            </p:extLst>
          </p:nvPr>
        </p:nvGraphicFramePr>
        <p:xfrm>
          <a:off x="7079000" y="1327089"/>
          <a:ext cx="4607481" cy="534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86">
                  <a:extLst>
                    <a:ext uri="{9D8B030D-6E8A-4147-A177-3AD203B41FA5}">
                      <a16:colId xmlns:a16="http://schemas.microsoft.com/office/drawing/2014/main" val="182958854"/>
                    </a:ext>
                  </a:extLst>
                </a:gridCol>
                <a:gridCol w="2307215">
                  <a:extLst>
                    <a:ext uri="{9D8B030D-6E8A-4147-A177-3AD203B41FA5}">
                      <a16:colId xmlns:a16="http://schemas.microsoft.com/office/drawing/2014/main" val="3244065654"/>
                    </a:ext>
                  </a:extLst>
                </a:gridCol>
                <a:gridCol w="966983">
                  <a:extLst>
                    <a:ext uri="{9D8B030D-6E8A-4147-A177-3AD203B41FA5}">
                      <a16:colId xmlns:a16="http://schemas.microsoft.com/office/drawing/2014/main" val="891965939"/>
                    </a:ext>
                  </a:extLst>
                </a:gridCol>
                <a:gridCol w="939897">
                  <a:extLst>
                    <a:ext uri="{9D8B030D-6E8A-4147-A177-3AD203B41FA5}">
                      <a16:colId xmlns:a16="http://schemas.microsoft.com/office/drawing/2014/main" val="1989953745"/>
                    </a:ext>
                  </a:extLst>
                </a:gridCol>
              </a:tblGrid>
              <a:tr h="79092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п.п.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н.п. без инфраструктуры, шт. 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 в н.п. без инфраструктуры, чел.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54537"/>
                  </a:ext>
                </a:extLst>
              </a:tr>
              <a:tr h="2095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Моргаушский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925212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Чебоксарский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89507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Цивильский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884304"/>
                  </a:ext>
                </a:extLst>
              </a:tr>
              <a:tr h="206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Аликовский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00205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Вурнарский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858559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Ядринский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798044"/>
                  </a:ext>
                </a:extLst>
              </a:tr>
              <a:tr h="199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Яльчикский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001971"/>
                  </a:ext>
                </a:extLst>
              </a:tr>
              <a:tr h="1995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Канашский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36778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Красноармейский муниципальный округ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642146"/>
                  </a:ext>
                </a:extLst>
              </a:tr>
              <a:tr h="191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Ибресинский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731199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Урмарский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9067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Мариинско-Посадский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123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Козловский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769968"/>
                  </a:ext>
                </a:extLst>
              </a:tr>
              <a:tr h="2015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Комсомольский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106975"/>
                  </a:ext>
                </a:extLst>
              </a:tr>
              <a:tr h="200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Шемуршинский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536043"/>
                  </a:ext>
                </a:extLst>
              </a:tr>
              <a:tr h="1909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Батыревский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132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Шумерлинский муниципальный округ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172586"/>
                  </a:ext>
                </a:extLst>
              </a:tr>
              <a:tr h="199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Красночетайский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782"/>
                  </a:ext>
                </a:extLst>
              </a:tr>
              <a:tr h="182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Янтиковский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45641"/>
                  </a:ext>
                </a:extLst>
              </a:tr>
              <a:tr h="189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Порецкий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791503"/>
                  </a:ext>
                </a:extLst>
              </a:tr>
              <a:tr h="1758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Алатырский муниципальный район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3536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653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484442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636721" y="3438464"/>
            <a:ext cx="6266245" cy="1841744"/>
          </a:xfrm>
          <a:prstGeom prst="rightArrow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775998" y="5123402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76229" y="4712688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75998" y="3997570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5998" y="4899227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75998" y="3180214"/>
            <a:ext cx="19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50307" y="417132"/>
            <a:ext cx="9659566" cy="551001"/>
          </a:xfrm>
        </p:spPr>
        <p:txBody>
          <a:bodyPr anchor="ctr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srgbClr val="888A8D"/>
                </a:solidFill>
                <a:ea typeface="+mn-ea"/>
              </a:rPr>
              <a:t>Аналитическая справка об уровне развития инфраструктуры предоставления финансовых </a:t>
            </a:r>
            <a:r>
              <a:rPr lang="ru-RU" sz="1300" dirty="0" smtClean="0">
                <a:solidFill>
                  <a:srgbClr val="888A8D"/>
                </a:solidFill>
                <a:ea typeface="+mn-ea"/>
              </a:rPr>
              <a:t>услуг на территории </a:t>
            </a:r>
            <a:r>
              <a:rPr lang="ru-RU" sz="1300" dirty="0">
                <a:solidFill>
                  <a:srgbClr val="888A8D"/>
                </a:solidFill>
              </a:rPr>
              <a:t>Чувашской Республики </a:t>
            </a:r>
            <a:r>
              <a:rPr lang="ru-RU" sz="1300" dirty="0" smtClean="0">
                <a:solidFill>
                  <a:srgbClr val="888A8D"/>
                </a:solidFill>
                <a:ea typeface="+mn-ea"/>
              </a:rPr>
              <a:t>по </a:t>
            </a:r>
            <a:r>
              <a:rPr lang="ru-RU" sz="1300" dirty="0">
                <a:solidFill>
                  <a:srgbClr val="888A8D"/>
                </a:solidFill>
                <a:ea typeface="+mn-ea"/>
              </a:rPr>
              <a:t>состоянию на </a:t>
            </a:r>
            <a:r>
              <a:rPr lang="ru-RU" sz="1300" dirty="0" smtClean="0">
                <a:solidFill>
                  <a:srgbClr val="888A8D"/>
                </a:solidFill>
                <a:ea typeface="+mn-ea"/>
              </a:rPr>
              <a:t>01.01.2022</a:t>
            </a: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903043-0BCD-43EE-9F6F-644330271C81}" type="slidenum">
              <a:rPr lang="ru-RU"/>
              <a:pPr/>
              <a:t>7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19382" y="1163820"/>
            <a:ext cx="7618345" cy="2031325"/>
            <a:chOff x="451498" y="1112908"/>
            <a:chExt cx="7618345" cy="20313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995172-D4AD-4F93-8C03-5BB0D7C23E89}"/>
                </a:ext>
              </a:extLst>
            </p:cNvPr>
            <p:cNvSpPr txBox="1"/>
            <p:nvPr/>
          </p:nvSpPr>
          <p:spPr>
            <a:xfrm>
              <a:off x="1828610" y="1112908"/>
              <a:ext cx="6241233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Вопросы повышения </a:t>
              </a:r>
              <a:r>
                <a:rPr lang="ru-RU" sz="1400" dirty="0"/>
                <a:t>финансовой доступности на отдаленных, малонаселенных и труднодоступных территориях Чувашской Республики </a:t>
              </a:r>
              <a:r>
                <a:rPr lang="ru-RU" sz="1400" dirty="0" smtClean="0"/>
                <a:t>рассматриваются </a:t>
              </a:r>
              <a:r>
                <a:rPr lang="ru-RU" sz="1400" b="1" dirty="0" smtClean="0">
                  <a:solidFill>
                    <a:schemeClr val="accent1"/>
                  </a:solidFill>
                </a:rPr>
                <a:t>Рабочей группой </a:t>
              </a:r>
              <a:r>
                <a:rPr lang="ru-RU" sz="1400" dirty="0" smtClean="0"/>
                <a:t>по развитию финансового рынка </a:t>
              </a:r>
              <a:r>
                <a:rPr lang="ru-RU" sz="1400" dirty="0" smtClean="0"/>
                <a:t>в </a:t>
              </a:r>
              <a:r>
                <a:rPr lang="ru-RU" sz="1400" dirty="0" smtClean="0"/>
                <a:t>Чувашской Республике (создана во исполнение распоряжения </a:t>
              </a:r>
              <a:r>
                <a:rPr lang="ru-RU" sz="1400" dirty="0"/>
                <a:t>Главы Чувашской Республики от 08.08.2019 № </a:t>
              </a:r>
              <a:r>
                <a:rPr lang="ru-RU" sz="1400" dirty="0" smtClean="0"/>
                <a:t>317-рг) </a:t>
              </a:r>
              <a:endParaRPr lang="ru-RU" sz="1400" dirty="0"/>
            </a:p>
            <a:p>
              <a:endParaRPr lang="ru-RU" sz="1400" b="1" dirty="0" smtClean="0"/>
            </a:p>
            <a:p>
              <a:r>
                <a:rPr lang="ru-RU" sz="1400" b="1" dirty="0" smtClean="0"/>
                <a:t>Руководитель </a:t>
              </a:r>
              <a:r>
                <a:rPr lang="ru-RU" sz="1400" b="1" dirty="0"/>
                <a:t>рабочей </a:t>
              </a:r>
              <a:r>
                <a:rPr lang="ru-RU" sz="1400" b="1" dirty="0" smtClean="0"/>
                <a:t>группы </a:t>
              </a:r>
              <a:r>
                <a:rPr lang="ru-RU" sz="1400" dirty="0" smtClean="0"/>
                <a:t>– М.Г. </a:t>
              </a:r>
              <a:r>
                <a:rPr lang="ru-RU" sz="1400" dirty="0" err="1" smtClean="0"/>
                <a:t>Ноздряков</a:t>
              </a:r>
              <a:r>
                <a:rPr lang="ru-RU" sz="1400" i="1" dirty="0" smtClean="0"/>
                <a:t>, </a:t>
              </a:r>
              <a:r>
                <a:rPr lang="ru-RU" sz="1400" dirty="0" smtClean="0"/>
                <a:t>Первый заместитель </a:t>
              </a:r>
              <a:r>
                <a:rPr lang="ru-RU" sz="1400" dirty="0" smtClean="0"/>
                <a:t>Председателя Кабинета </a:t>
              </a:r>
              <a:r>
                <a:rPr lang="ru-RU" sz="1400" dirty="0" smtClean="0"/>
                <a:t>Министров Чувашской Республики – министр финансов Чувашской Республики</a:t>
              </a:r>
              <a:endParaRPr lang="ko-KR" altLang="en-US" sz="1600" dirty="0">
                <a:cs typeface="Arial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8" y="1171088"/>
              <a:ext cx="1191848" cy="116245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31132" y="1322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8322991" y="817435"/>
            <a:ext cx="3435620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b="1" dirty="0" smtClean="0">
                <a:cs typeface="Arial" pitchFamily="34" charset="0"/>
              </a:rPr>
              <a:t>Участники рабочей группы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2991" y="1169855"/>
            <a:ext cx="37162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Министерство финансов Чувашской Республики</a:t>
            </a:r>
          </a:p>
          <a:p>
            <a:r>
              <a:rPr lang="ru-RU" sz="1400" dirty="0" smtClean="0"/>
              <a:t>Отделение-НБ Чувашская Республика Волго-Вятского ГУ Банка России</a:t>
            </a:r>
          </a:p>
          <a:p>
            <a:r>
              <a:rPr lang="ru-RU" sz="1400" dirty="0" smtClean="0"/>
              <a:t>Министерство </a:t>
            </a:r>
            <a:r>
              <a:rPr lang="ru-RU" sz="1400" dirty="0"/>
              <a:t>строительства, архитектуры и жилищно-коммунального хозяйства Чувашской Республики</a:t>
            </a:r>
          </a:p>
          <a:p>
            <a:r>
              <a:rPr lang="ru-RU" sz="1400" dirty="0"/>
              <a:t>Министерство</a:t>
            </a:r>
            <a:r>
              <a:rPr lang="ru-RU" sz="1400" dirty="0" smtClean="0"/>
              <a:t> </a:t>
            </a:r>
            <a:r>
              <a:rPr lang="ru-RU" sz="1400" dirty="0"/>
              <a:t>образования и молодежной политики Чувашской Республики</a:t>
            </a:r>
          </a:p>
          <a:p>
            <a:r>
              <a:rPr lang="ru-RU" sz="1400" dirty="0"/>
              <a:t>Министерство</a:t>
            </a:r>
            <a:r>
              <a:rPr lang="ru-RU" sz="1400" dirty="0" smtClean="0"/>
              <a:t> </a:t>
            </a:r>
            <a:r>
              <a:rPr lang="ru-RU" sz="1400" dirty="0"/>
              <a:t>промышленности и энергетики Чувашской Республики</a:t>
            </a:r>
          </a:p>
          <a:p>
            <a:r>
              <a:rPr lang="ru-RU" sz="1400" dirty="0"/>
              <a:t>Министерство</a:t>
            </a:r>
            <a:r>
              <a:rPr lang="ru-RU" sz="1400" dirty="0" smtClean="0"/>
              <a:t> </a:t>
            </a:r>
            <a:r>
              <a:rPr lang="ru-RU" sz="1400" dirty="0"/>
              <a:t>сельского хозяйства Чувашской Республики</a:t>
            </a:r>
          </a:p>
          <a:p>
            <a:r>
              <a:rPr lang="ru-RU" sz="1400" dirty="0"/>
              <a:t>Министерство</a:t>
            </a:r>
            <a:r>
              <a:rPr lang="ru-RU" sz="1400" dirty="0" smtClean="0"/>
              <a:t> </a:t>
            </a:r>
            <a:r>
              <a:rPr lang="ru-RU" sz="1400" dirty="0"/>
              <a:t>труда и социальной защиты Чувашской Республики</a:t>
            </a:r>
          </a:p>
          <a:p>
            <a:r>
              <a:rPr lang="ru-RU" sz="1400" dirty="0"/>
              <a:t>Министерство</a:t>
            </a:r>
            <a:r>
              <a:rPr lang="ru-RU" sz="1400" dirty="0" smtClean="0"/>
              <a:t> </a:t>
            </a:r>
            <a:r>
              <a:rPr lang="ru-RU" sz="1400" dirty="0"/>
              <a:t>цифрового развития, информационной политики и массовых коммуникаций Чувашской Республики</a:t>
            </a:r>
          </a:p>
          <a:p>
            <a:r>
              <a:rPr lang="ru-RU" sz="1400" dirty="0"/>
              <a:t>Министерство</a:t>
            </a:r>
            <a:r>
              <a:rPr lang="ru-RU" sz="1400" dirty="0" smtClean="0"/>
              <a:t> </a:t>
            </a:r>
            <a:r>
              <a:rPr lang="ru-RU" sz="1400" dirty="0"/>
              <a:t>экономического развития и имущественных отношений Чувашской Республики</a:t>
            </a:r>
          </a:p>
          <a:p>
            <a:r>
              <a:rPr lang="ru-RU" sz="1400" dirty="0" smtClean="0"/>
              <a:t>Управление </a:t>
            </a:r>
            <a:r>
              <a:rPr lang="ru-RU" sz="1400" dirty="0"/>
              <a:t>Федеральной антимонопольной службы по Чувашской Республике </a:t>
            </a:r>
            <a:r>
              <a:rPr lang="ru-RU" sz="1400" dirty="0" smtClean="0"/>
              <a:t>– Чувашии</a:t>
            </a:r>
          </a:p>
          <a:p>
            <a:r>
              <a:rPr lang="ru-RU" sz="1400" dirty="0" smtClean="0"/>
              <a:t>Союз </a:t>
            </a:r>
            <a:r>
              <a:rPr lang="ru-RU" sz="1400" dirty="0"/>
              <a:t>"Торгово-промышленная палата Чувашской Республики</a:t>
            </a:r>
            <a:r>
              <a:rPr lang="ru-RU" sz="1400" dirty="0" smtClean="0"/>
              <a:t>"</a:t>
            </a:r>
            <a:endParaRPr lang="ru-RU" sz="1400" dirty="0"/>
          </a:p>
          <a:p>
            <a:endParaRPr lang="ru-RU" sz="1400" dirty="0" smtClean="0"/>
          </a:p>
        </p:txBody>
      </p:sp>
      <p:grpSp>
        <p:nvGrpSpPr>
          <p:cNvPr id="9" name="Группа 8"/>
          <p:cNvGrpSpPr/>
          <p:nvPr/>
        </p:nvGrpSpPr>
        <p:grpSpPr>
          <a:xfrm>
            <a:off x="351262" y="3214394"/>
            <a:ext cx="7771217" cy="3416320"/>
            <a:chOff x="544039" y="3609298"/>
            <a:chExt cx="7355072" cy="339272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58471" y="3752577"/>
              <a:ext cx="7340640" cy="3249448"/>
            </a:xfrm>
            <a:prstGeom prst="roundRect">
              <a:avLst>
                <a:gd name="adj" fmla="val 4528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6421" y="3609298"/>
              <a:ext cx="7184805" cy="317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0"/>
              <a:endParaRPr lang="ru-RU" sz="1400" dirty="0" smtClean="0"/>
            </a:p>
            <a:p>
              <a:pPr marL="360000"/>
              <a:r>
                <a:rPr lang="ru-RU" sz="1400" dirty="0"/>
                <a:t>Утвержден План мероприятий по повышению финансовой </a:t>
              </a:r>
              <a:r>
                <a:rPr lang="ru-RU" sz="1400" dirty="0" smtClean="0"/>
                <a:t>доступности</a:t>
              </a:r>
            </a:p>
            <a:p>
              <a:pPr marL="360000"/>
              <a:r>
                <a:rPr lang="ru-RU" sz="1400" dirty="0" smtClean="0"/>
                <a:t>в </a:t>
              </a:r>
              <a:r>
                <a:rPr lang="ru-RU" sz="1400" dirty="0"/>
                <a:t>сельской местности и на отдаленных, малонаселенных и </a:t>
              </a:r>
              <a:r>
                <a:rPr lang="ru-RU" sz="1400" dirty="0" smtClean="0"/>
                <a:t>труднодоступных </a:t>
              </a:r>
              <a:r>
                <a:rPr lang="ru-RU" sz="1400" dirty="0"/>
                <a:t>территориях </a:t>
              </a:r>
              <a:r>
                <a:rPr lang="ru-RU" sz="1400" dirty="0" smtClean="0"/>
                <a:t>Чувашской </a:t>
              </a:r>
              <a:r>
                <a:rPr lang="ru-RU" sz="1400" dirty="0"/>
                <a:t>Республики на 2022 год </a:t>
              </a:r>
            </a:p>
            <a:p>
              <a:pPr marL="360000"/>
              <a:endParaRPr lang="ru-RU" sz="1400" dirty="0"/>
            </a:p>
            <a:p>
              <a:pPr marL="360000"/>
              <a:r>
                <a:rPr lang="ru-RU" sz="1400" dirty="0" smtClean="0"/>
                <a:t>Определены</a:t>
              </a:r>
              <a:r>
                <a:rPr lang="ru-RU" sz="1400" b="1" dirty="0" smtClean="0"/>
                <a:t> </a:t>
              </a:r>
              <a:r>
                <a:rPr lang="ru-RU" sz="1400" b="1" dirty="0" smtClean="0"/>
                <a:t>пять </a:t>
              </a:r>
              <a:r>
                <a:rPr lang="ru-RU" sz="1400" b="1" dirty="0" smtClean="0"/>
                <a:t>пилотных</a:t>
              </a:r>
              <a:r>
                <a:rPr lang="en-US" sz="1400" b="1" dirty="0" smtClean="0"/>
                <a:t> </a:t>
              </a:r>
              <a:r>
                <a:rPr lang="ru-RU" sz="1400" b="1" dirty="0" smtClean="0"/>
                <a:t>муниципальных образований</a:t>
              </a:r>
              <a:r>
                <a:rPr lang="en-US" sz="1400" b="1" dirty="0" smtClean="0"/>
                <a:t> </a:t>
              </a:r>
              <a:r>
                <a:rPr lang="ru-RU" sz="1400" dirty="0" smtClean="0"/>
                <a:t>для </a:t>
              </a:r>
              <a:r>
                <a:rPr lang="ru-RU" sz="1400" dirty="0"/>
                <a:t>проведения </a:t>
              </a:r>
              <a:r>
                <a:rPr lang="ru-RU" sz="1400" dirty="0" smtClean="0"/>
                <a:t>мероприятий в </a:t>
              </a:r>
              <a:r>
                <a:rPr lang="ru-RU" sz="1400" dirty="0"/>
                <a:t>2022 году</a:t>
              </a:r>
            </a:p>
            <a:p>
              <a:pPr marL="360000"/>
              <a:endParaRPr lang="ru-RU" sz="600" dirty="0" smtClean="0"/>
            </a:p>
            <a:p>
              <a:pPr marL="360000"/>
              <a:r>
                <a:rPr lang="ru-RU" sz="1400" dirty="0" smtClean="0"/>
                <a:t>Утверждены </a:t>
              </a:r>
              <a:r>
                <a:rPr lang="ru-RU" sz="1400" b="1" dirty="0"/>
                <a:t>дорожные карты</a:t>
              </a:r>
              <a:r>
                <a:rPr lang="ru-RU" sz="1400" dirty="0"/>
                <a:t> </a:t>
              </a:r>
              <a:r>
                <a:rPr lang="ru-RU" sz="1400" dirty="0" smtClean="0"/>
                <a:t>по </a:t>
              </a:r>
              <a:r>
                <a:rPr lang="ru-RU" sz="1400" dirty="0"/>
                <a:t>повышению финансовой </a:t>
              </a:r>
              <a:r>
                <a:rPr lang="ru-RU" sz="1400" dirty="0" smtClean="0"/>
                <a:t>доступности по каждому пилотному</a:t>
              </a:r>
              <a:r>
                <a:rPr lang="en-US" sz="1400" dirty="0" smtClean="0"/>
                <a:t> </a:t>
              </a:r>
              <a:r>
                <a:rPr lang="ru-RU" sz="1400" dirty="0" smtClean="0"/>
                <a:t>муниципальному образованию</a:t>
              </a:r>
              <a:endParaRPr lang="ru-RU" sz="1400" dirty="0"/>
            </a:p>
            <a:p>
              <a:pPr marL="360000"/>
              <a:endParaRPr lang="ru-RU" sz="1400" dirty="0"/>
            </a:p>
            <a:p>
              <a:pPr marL="360000"/>
              <a:r>
                <a:rPr lang="ru-RU" sz="1400" dirty="0" smtClean="0"/>
                <a:t>Проведено </a:t>
              </a:r>
              <a:r>
                <a:rPr lang="ru-RU" sz="1400" b="1" dirty="0" smtClean="0"/>
                <a:t>два заседания </a:t>
              </a:r>
              <a:r>
                <a:rPr lang="ru-RU" sz="1400" dirty="0" smtClean="0"/>
                <a:t>рабочей группы</a:t>
              </a:r>
            </a:p>
            <a:p>
              <a:pPr marL="360000"/>
              <a:endParaRPr lang="ru-RU" sz="1400" dirty="0" smtClean="0"/>
            </a:p>
            <a:p>
              <a:pPr marL="360000"/>
              <a:r>
                <a:rPr lang="ru-RU" sz="1400" dirty="0" smtClean="0"/>
                <a:t>Главы </a:t>
              </a:r>
              <a:r>
                <a:rPr lang="ru-RU" sz="1400" b="1" dirty="0" smtClean="0"/>
                <a:t>пяти</a:t>
              </a:r>
              <a:r>
                <a:rPr lang="ru-RU" sz="1400" dirty="0" smtClean="0"/>
                <a:t> муниципальных образований приглашались на заседания рабочей группы</a:t>
              </a:r>
              <a:endParaRPr lang="ru-RU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9583" y="3916287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7468" y="3806775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6727" y="4593684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4039" y="5736560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641" y="5096458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6640" y="4458053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4231" y="6119353"/>
              <a:ext cx="41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 rot="1821953">
            <a:off x="6719342" y="3198526"/>
            <a:ext cx="1985778" cy="564404"/>
          </a:xfrm>
          <a:prstGeom prst="roundRect">
            <a:avLst>
              <a:gd name="adj" fmla="val 21981"/>
            </a:avLst>
          </a:prstGeom>
          <a:noFill/>
          <a:ln w="254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СДЕЛАНО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1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9800" y="225685"/>
            <a:ext cx="10189468" cy="551001"/>
          </a:xfrm>
        </p:spPr>
        <p:txBody>
          <a:bodyPr anchor="ctr"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300" dirty="0">
                <a:solidFill>
                  <a:srgbClr val="888A8D"/>
                </a:solidFill>
                <a:ea typeface="+mn-ea"/>
              </a:rPr>
              <a:t>Аналитическая справка об уровне развития инфраструктуры предоставления финансовых услуг </a:t>
            </a:r>
            <a:r>
              <a:rPr lang="ru-RU" sz="1300" dirty="0" smtClean="0">
                <a:solidFill>
                  <a:srgbClr val="888A8D"/>
                </a:solidFill>
                <a:ea typeface="+mn-ea"/>
              </a:rPr>
              <a:t>на территории </a:t>
            </a:r>
            <a:br>
              <a:rPr lang="ru-RU" sz="1300" dirty="0" smtClean="0">
                <a:solidFill>
                  <a:srgbClr val="888A8D"/>
                </a:solidFill>
                <a:ea typeface="+mn-ea"/>
              </a:rPr>
            </a:br>
            <a:r>
              <a:rPr lang="ru-RU" sz="1300" dirty="0">
                <a:solidFill>
                  <a:srgbClr val="888A8D"/>
                </a:solidFill>
              </a:rPr>
              <a:t>Чувашской Республики </a:t>
            </a:r>
            <a:r>
              <a:rPr lang="ru-RU" sz="1300" dirty="0" smtClean="0">
                <a:solidFill>
                  <a:srgbClr val="888A8D"/>
                </a:solidFill>
                <a:ea typeface="+mn-ea"/>
              </a:rPr>
              <a:t>по </a:t>
            </a:r>
            <a:r>
              <a:rPr lang="ru-RU" sz="1300" dirty="0">
                <a:solidFill>
                  <a:srgbClr val="888A8D"/>
                </a:solidFill>
                <a:ea typeface="+mn-ea"/>
              </a:rPr>
              <a:t>состоянию на 01.01.2022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903043-0BCD-43EE-9F6F-644330271C81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9755D0-B971-4A6F-BD4C-8F4F3A67132C}"/>
              </a:ext>
            </a:extLst>
          </p:cNvPr>
          <p:cNvSpPr/>
          <p:nvPr/>
        </p:nvSpPr>
        <p:spPr>
          <a:xfrm>
            <a:off x="811410" y="3328423"/>
            <a:ext cx="2232424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Сохранение необходимого количества точек доступа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 финансовым услугам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сельской местности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подразделений КО и банкоматов)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8B86C9-44B9-4082-8AE3-2C5DAF6888EA}"/>
              </a:ext>
            </a:extLst>
          </p:cNvPr>
          <p:cNvSpPr/>
          <p:nvPr/>
        </p:nvSpPr>
        <p:spPr>
          <a:xfrm>
            <a:off x="7143006" y="3394992"/>
            <a:ext cx="199860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Мероприятия по повышению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финансовой грамотности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населения и МСП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(обучающие мероприятия, размещение информации на электронных ресурсах)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D261889-CC6E-45FC-8323-5CC2EC0C680D}"/>
              </a:ext>
            </a:extLst>
          </p:cNvPr>
          <p:cNvSpPr/>
          <p:nvPr/>
        </p:nvSpPr>
        <p:spPr>
          <a:xfrm>
            <a:off x="3765013" y="3328423"/>
            <a:ext cx="2251815" cy="2877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«облегченных»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форматов обслуживания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сельской местности и на ОМТ </a:t>
            </a:r>
          </a:p>
          <a:p>
            <a:pPr>
              <a:spcBef>
                <a:spcPts val="600"/>
              </a:spcBef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(расширение маршрутов передвижных пунктов кассовых операций и ассортимента платежных (банковских) услуг АО «Почта Банк» в почтовых отделениях, увеличение точек с сервисом </a:t>
            </a:r>
            <a:r>
              <a:rPr lang="ru-RU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кэшаут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D261889-CC6E-45FC-8323-5CC2EC0C680D}"/>
              </a:ext>
            </a:extLst>
          </p:cNvPr>
          <p:cNvSpPr/>
          <p:nvPr/>
        </p:nvSpPr>
        <p:spPr>
          <a:xfrm>
            <a:off x="9615675" y="3418753"/>
            <a:ext cx="227286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Реализация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точечных мер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населенных пунктах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низким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уровнем развития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финансовой доступности</a:t>
            </a:r>
          </a:p>
        </p:txBody>
      </p:sp>
      <p:grpSp>
        <p:nvGrpSpPr>
          <p:cNvPr id="20" name="Group 67">
            <a:extLst>
              <a:ext uri="{FF2B5EF4-FFF2-40B4-BE49-F238E27FC236}">
                <a16:creationId xmlns:a16="http://schemas.microsoft.com/office/drawing/2014/main" id="{7FFD8458-E616-4041-B525-8B01EACAE335}"/>
              </a:ext>
            </a:extLst>
          </p:cNvPr>
          <p:cNvGrpSpPr/>
          <p:nvPr/>
        </p:nvGrpSpPr>
        <p:grpSpPr>
          <a:xfrm>
            <a:off x="3995570" y="1633023"/>
            <a:ext cx="1371600" cy="1371600"/>
            <a:chOff x="4287900" y="2102677"/>
            <a:chExt cx="564832" cy="564832"/>
          </a:xfrm>
          <a:solidFill>
            <a:srgbClr val="009999"/>
          </a:solidFill>
        </p:grpSpPr>
        <p:sp>
          <p:nvSpPr>
            <p:cNvPr id="21" name="Oval 61">
              <a:extLst>
                <a:ext uri="{FF2B5EF4-FFF2-40B4-BE49-F238E27FC236}">
                  <a16:creationId xmlns:a16="http://schemas.microsoft.com/office/drawing/2014/main" id="{12D8452B-ED19-44AC-86E6-1E1D7876A4C6}"/>
                </a:ext>
              </a:extLst>
            </p:cNvPr>
            <p:cNvSpPr/>
            <p:nvPr/>
          </p:nvSpPr>
          <p:spPr>
            <a:xfrm>
              <a:off x="4287900" y="2102677"/>
              <a:ext cx="564832" cy="564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66">
              <a:extLst>
                <a:ext uri="{FF2B5EF4-FFF2-40B4-BE49-F238E27FC236}">
                  <a16:creationId xmlns:a16="http://schemas.microsoft.com/office/drawing/2014/main" id="{E341FE37-6BD6-441A-B003-99D13E7DE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261" y="2195781"/>
              <a:ext cx="306110" cy="378624"/>
            </a:xfrm>
            <a:prstGeom prst="rect">
              <a:avLst/>
            </a:prstGeom>
            <a:grpFill/>
          </p:spPr>
        </p:pic>
      </p:grpSp>
      <p:grpSp>
        <p:nvGrpSpPr>
          <p:cNvPr id="23" name="Group 70">
            <a:extLst>
              <a:ext uri="{FF2B5EF4-FFF2-40B4-BE49-F238E27FC236}">
                <a16:creationId xmlns:a16="http://schemas.microsoft.com/office/drawing/2014/main" id="{D2341AD5-A7CE-4560-9424-CFC41A3B8362}"/>
              </a:ext>
            </a:extLst>
          </p:cNvPr>
          <p:cNvGrpSpPr/>
          <p:nvPr/>
        </p:nvGrpSpPr>
        <p:grpSpPr>
          <a:xfrm>
            <a:off x="7108705" y="1689788"/>
            <a:ext cx="1371600" cy="1371600"/>
            <a:chOff x="8143646" y="2102677"/>
            <a:chExt cx="564832" cy="564832"/>
          </a:xfrm>
          <a:solidFill>
            <a:schemeClr val="accent3"/>
          </a:solidFill>
        </p:grpSpPr>
        <p:sp>
          <p:nvSpPr>
            <p:cNvPr id="24" name="Oval 62">
              <a:extLst>
                <a:ext uri="{FF2B5EF4-FFF2-40B4-BE49-F238E27FC236}">
                  <a16:creationId xmlns:a16="http://schemas.microsoft.com/office/drawing/2014/main" id="{269BDC0A-EBF9-4F41-882A-66B099A2AE5C}"/>
                </a:ext>
              </a:extLst>
            </p:cNvPr>
            <p:cNvSpPr/>
            <p:nvPr/>
          </p:nvSpPr>
          <p:spPr>
            <a:xfrm>
              <a:off x="8143646" y="2102677"/>
              <a:ext cx="564832" cy="564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69">
              <a:extLst>
                <a:ext uri="{FF2B5EF4-FFF2-40B4-BE49-F238E27FC236}">
                  <a16:creationId xmlns:a16="http://schemas.microsoft.com/office/drawing/2014/main" id="{14C3B5B5-CF96-41DA-934F-C9997235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157" y="2216522"/>
              <a:ext cx="357360" cy="357883"/>
            </a:xfrm>
            <a:prstGeom prst="rect">
              <a:avLst/>
            </a:prstGeom>
            <a:grpFill/>
          </p:spPr>
        </p:pic>
      </p:grpSp>
      <p:sp>
        <p:nvSpPr>
          <p:cNvPr id="2" name="Прямоугольник 1"/>
          <p:cNvSpPr/>
          <p:nvPr/>
        </p:nvSpPr>
        <p:spPr>
          <a:xfrm>
            <a:off x="3043834" y="961089"/>
            <a:ext cx="7289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НАИБОЛЕЕ АКТУАЛЬНЫЕ ЗАДАЧИ НА 2022 ГОД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02666F9-DEF8-4BDC-8B33-EEDC7A7D7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53" y="1646795"/>
            <a:ext cx="1556450" cy="154048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DE026FE-DEFB-4D6F-B5E2-9E250D3F9F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16" t="8352" r="5106" b="8351"/>
          <a:stretch/>
        </p:blipFill>
        <p:spPr>
          <a:xfrm>
            <a:off x="9615675" y="1689788"/>
            <a:ext cx="1435950" cy="13544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8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05A7E1B-0BCB-445D-BFC0-4933D048E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4" y="5578928"/>
            <a:ext cx="11325224" cy="490537"/>
          </a:xfrm>
        </p:spPr>
        <p:txBody>
          <a:bodyPr/>
          <a:lstStyle/>
          <a:p>
            <a:endParaRPr lang="ru-RU" b="1" dirty="0" smtClean="0">
              <a:latin typeface="+mn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Контактные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лица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по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вопросам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финансовой доступности:</a:t>
            </a:r>
          </a:p>
          <a:p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Голубых Юрий Николаевич – заместитель управляющего Отделением-НБ Чувашская Республика Волго-Вятского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ГУ Банка России, телефон (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8352) 39-12-05; 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Ильин Игорь Зотикович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заведующий сектором платежных систем и расчетов Отделения-НБ Чувашская Республика </a:t>
            </a:r>
            <a:r>
              <a:rPr lang="ru-RU" dirty="0">
                <a:solidFill>
                  <a:schemeClr val="bg1"/>
                </a:solidFill>
              </a:rPr>
              <a:t>Волго-Вятского ГУ Банка России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телефон (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8352)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39-11-08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e-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mail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INIZ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@cbr.ru</a:t>
            </a:r>
            <a:endParaRPr lang="ru-RU" dirty="0">
              <a:solidFill>
                <a:schemeClr val="bg1"/>
              </a:solidFill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9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2F2C4B-7588-4E2D-BE12-CB9236ACE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F23B325-0B0D-4C05-9884-135B958DE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9CCFE2-ACFF-4CFC-AF6B-08A6EBE99996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25430</TotalTime>
  <Words>1205</Words>
  <Application>Microsoft Office PowerPoint</Application>
  <PresentationFormat>Широкоэкранный</PresentationFormat>
  <Paragraphs>299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Segoe UI Symbol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Распределение населенных пунктов Чувашской Республики*  по уровню развития доступности финансовых услуг</vt:lpstr>
      <vt:lpstr>Муниципальные образования региона,  нуждающиеся в повышении доступности финансовых услуг</vt:lpstr>
      <vt:lpstr>НАСЕЛЕННЫЕ ПУНКТЫ С УРОВНЕМ ФИНАНСОВОЙ ДОСТУПНОСТИ ОТ 46 ДО 65%  (СРЕДНИЙ УРОВЕНЬ)</vt:lpstr>
      <vt:lpstr>Аналитическая справка об уровне развития инфраструктуры предоставления финансовых услуг на территории Чувашской Республики по состоянию на 01.01.2022 </vt:lpstr>
      <vt:lpstr>Аналитическая справка об уровне развития инфраструктуры предоставления финансовых услуг на территории  Чувашской Республики по состоянию на 01.01.2022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Ильин Игорь Зотикович</cp:lastModifiedBy>
  <cp:revision>1224</cp:revision>
  <cp:lastPrinted>2022-07-06T08:34:04Z</cp:lastPrinted>
  <dcterms:created xsi:type="dcterms:W3CDTF">2018-11-05T17:34:13Z</dcterms:created>
  <dcterms:modified xsi:type="dcterms:W3CDTF">2022-07-22T05:54:43Z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