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E0D19-BE30-4924-92BF-9041CF8AB430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133D0-E7B3-4B7C-87D1-1C59B1130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78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940E6-59D0-4A39-8C5F-9EBEEA1D25EF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011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940E6-59D0-4A39-8C5F-9EBEEA1D25EF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218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940E6-59D0-4A39-8C5F-9EBEEA1D25EF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57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2B0C-EFB8-45D1-BE29-E33F250F06E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06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9B81-E991-4C8C-B191-1E365AEBB6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04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7BC8-8D7A-47CC-A998-9C09F8C412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5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B8C4-26F4-4BCD-96D3-28B5079DEE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66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E3E8-5D02-4F97-AFCD-90537F8434C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0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A5E6-AFA7-4025-8D60-E9AD3314B30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C74D-5626-415D-8067-4D5CFB1C012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80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6C1B8-8217-4AC3-9916-EC03019A47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53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990F-5B56-44F8-A12E-2AFB8E9F1BC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83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ED49-2CA7-46BB-AD5E-0D894BE6A47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32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E6604-F2CC-4E52-9076-FC41DCF5747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2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291B6-D216-4569-B9C7-0408AFCC10F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00ED-0A98-4EF9-AB04-DD1B47BD13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99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3762457" y="4769543"/>
            <a:ext cx="3865363" cy="1978590"/>
          </a:xfrm>
          <a:prstGeom prst="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Текст 5">
            <a:extLst>
              <a:ext uri="{FF2B5EF4-FFF2-40B4-BE49-F238E27FC236}">
                <a16:creationId xmlns:a16="http://schemas.microsoft.com/office/drawing/2014/main" xmlns="" id="{20282FA5-4C13-47F2-B12A-9904422F6846}"/>
              </a:ext>
            </a:extLst>
          </p:cNvPr>
          <p:cNvSpPr txBox="1">
            <a:spLocks/>
          </p:cNvSpPr>
          <p:nvPr/>
        </p:nvSpPr>
        <p:spPr>
          <a:xfrm>
            <a:off x="2838204" y="201831"/>
            <a:ext cx="8970274" cy="777143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Миграционный учет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иностранных граждан </a:t>
            </a:r>
          </a:p>
          <a:p>
            <a:pPr algn="ctr"/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лиц без гражданства на территории Российской Федерации</a:t>
            </a:r>
            <a:endParaRPr lang="ru-RU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74173" y="-108207"/>
            <a:ext cx="12191999" cy="978973"/>
            <a:chOff x="1" y="2639122"/>
            <a:chExt cx="9144000" cy="1438504"/>
          </a:xfrm>
          <a:noFill/>
        </p:grpSpPr>
        <p:sp>
          <p:nvSpPr>
            <p:cNvPr id="14" name="Прямоугольник 13"/>
            <p:cNvSpPr/>
            <p:nvPr/>
          </p:nvSpPr>
          <p:spPr>
            <a:xfrm>
              <a:off x="1" y="2639122"/>
              <a:ext cx="9144000" cy="12772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1">
                <a:solidFill>
                  <a:prstClr val="white"/>
                </a:solidFill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991372" y="4077626"/>
              <a:ext cx="7002270" cy="0"/>
            </a:xfrm>
            <a:prstGeom prst="line">
              <a:avLst/>
            </a:prstGeom>
            <a:grpFill/>
            <a:ln w="19050">
              <a:gradFill>
                <a:gsLst>
                  <a:gs pos="0">
                    <a:schemeClr val="tx2"/>
                  </a:gs>
                  <a:gs pos="64845">
                    <a:schemeClr val="tx2"/>
                  </a:gs>
                  <a:gs pos="99000">
                    <a:schemeClr val="accent1">
                      <a:lumMod val="30000"/>
                      <a:lumOff val="70000"/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Рисунок 1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9E2E4074-DAA2-4EA7-8647-B9DA13902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487" y="97978"/>
            <a:ext cx="1235594" cy="717163"/>
          </a:xfrm>
          <a:prstGeom prst="rect">
            <a:avLst/>
          </a:prstGeom>
          <a:effectLst/>
        </p:spPr>
      </p:pic>
      <p:sp>
        <p:nvSpPr>
          <p:cNvPr id="2" name="Прямоугольник 1"/>
          <p:cNvSpPr/>
          <p:nvPr/>
        </p:nvSpPr>
        <p:spPr>
          <a:xfrm>
            <a:off x="621423" y="941682"/>
            <a:ext cx="5440913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ru-RU" sz="2800" dirty="0" smtClean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Регистрация по месту жительства</a:t>
            </a:r>
            <a:endParaRPr lang="ru-RU" sz="2800" dirty="0">
              <a:ln w="9525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1423" y="1569608"/>
            <a:ext cx="304897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временно или постоянно проживающий </a:t>
            </a:r>
            <a:r>
              <a:rPr lang="ru-RU" sz="2000" dirty="0" smtClean="0"/>
              <a:t>иностранный гражданин (лицо без гражданства), </a:t>
            </a:r>
            <a:r>
              <a:rPr lang="ru-RU" dirty="0" smtClean="0"/>
              <a:t>имеющий право пользования жилым помещением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56957" y="3790358"/>
            <a:ext cx="1144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- </a:t>
            </a:r>
            <a:r>
              <a:rPr lang="ru-RU" sz="2400" b="1" dirty="0" smtClean="0"/>
              <a:t>РВП</a:t>
            </a:r>
          </a:p>
          <a:p>
            <a:r>
              <a:rPr lang="ru-RU" sz="2400" dirty="0" smtClean="0"/>
              <a:t>- </a:t>
            </a:r>
            <a:r>
              <a:rPr lang="ru-RU" sz="2400" b="1" dirty="0" smtClean="0"/>
              <a:t>РВПО</a:t>
            </a:r>
          </a:p>
          <a:p>
            <a:r>
              <a:rPr lang="ru-RU" sz="2400" dirty="0" smtClean="0"/>
              <a:t>- </a:t>
            </a:r>
            <a:r>
              <a:rPr lang="ru-RU" sz="2400" b="1" dirty="0" smtClean="0"/>
              <a:t>ВНЖ</a:t>
            </a:r>
            <a:endParaRPr lang="ru-RU" sz="24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3961" y="1742208"/>
            <a:ext cx="2025898" cy="2719791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7414510" y="2414382"/>
            <a:ext cx="43629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/>
              <a:t>непосредственно </a:t>
            </a: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в </a:t>
            </a:r>
            <a:r>
              <a:rPr lang="ru-RU" dirty="0"/>
              <a:t>электронной форме через </a:t>
            </a:r>
            <a:r>
              <a:rPr lang="ru-RU" dirty="0" smtClean="0"/>
              <a:t>ЕПГУ</a:t>
            </a:r>
          </a:p>
          <a:p>
            <a:pPr marL="285750" indent="-285750">
              <a:buFontTx/>
              <a:buChar char="-"/>
            </a:pPr>
            <a:r>
              <a:rPr lang="ru-RU" dirty="0"/>
              <a:t>ч</a:t>
            </a:r>
            <a:r>
              <a:rPr lang="ru-RU" dirty="0" smtClean="0"/>
              <a:t>ерез филиал ФГУП «ПВС» МВД России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23396" y="4020771"/>
            <a:ext cx="3774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C00000"/>
                </a:solidFill>
              </a:rPr>
              <a:t>Важно! </a:t>
            </a:r>
          </a:p>
          <a:p>
            <a:pPr algn="just"/>
            <a:r>
              <a:rPr lang="ru-RU" sz="1600" i="1" dirty="0" smtClean="0"/>
              <a:t>Заявление о регистрации </a:t>
            </a:r>
            <a:r>
              <a:rPr lang="ru-RU" sz="1600" b="1" i="1" dirty="0" smtClean="0"/>
              <a:t>подается</a:t>
            </a:r>
            <a:r>
              <a:rPr lang="ru-RU" sz="1600" i="1" dirty="0" smtClean="0"/>
              <a:t> в ТО МВД России или в МФЦ </a:t>
            </a:r>
            <a:r>
              <a:rPr lang="ru-RU" sz="1600" b="1" i="1" dirty="0" smtClean="0"/>
              <a:t>района, </a:t>
            </a:r>
            <a:br>
              <a:rPr lang="ru-RU" sz="1600" b="1" i="1" dirty="0" smtClean="0"/>
            </a:br>
            <a:r>
              <a:rPr lang="ru-RU" sz="1600" b="1" i="1" dirty="0" smtClean="0"/>
              <a:t>где находится</a:t>
            </a:r>
            <a:r>
              <a:rPr lang="ru-RU" sz="1600" i="1" dirty="0" smtClean="0"/>
              <a:t> жилое помещение. </a:t>
            </a:r>
            <a:endParaRPr lang="ru-RU" sz="1600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529384" y="1716722"/>
            <a:ext cx="41647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территориальный орган МВД России</a:t>
            </a:r>
            <a:endParaRPr lang="ru-RU" sz="2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660561" y="3454747"/>
            <a:ext cx="10759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в МФЦ</a:t>
            </a:r>
            <a:endParaRPr lang="ru-RU" sz="2400" dirty="0"/>
          </a:p>
        </p:txBody>
      </p:sp>
      <p:sp>
        <p:nvSpPr>
          <p:cNvPr id="28" name="Стрелка вправо 27"/>
          <p:cNvSpPr/>
          <p:nvPr/>
        </p:nvSpPr>
        <p:spPr>
          <a:xfrm>
            <a:off x="6579743" y="3584918"/>
            <a:ext cx="949641" cy="17881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6579744" y="2264164"/>
            <a:ext cx="949640" cy="18244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865999" y="3620658"/>
            <a:ext cx="3059248" cy="1584880"/>
          </a:xfrm>
          <a:prstGeom prst="rightArrow">
            <a:avLst>
              <a:gd name="adj1" fmla="val 81735"/>
              <a:gd name="adj2" fmla="val 4405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876949" y="3810477"/>
            <a:ext cx="1403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 течение 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7 рабочих дней с даты получения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969002" y="5266862"/>
            <a:ext cx="40155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ИГ</a:t>
            </a:r>
            <a:r>
              <a:rPr lang="ru-RU" sz="1600" dirty="0" smtClean="0"/>
              <a:t> - ДУЛ + ВНЖ/РВП/РВПО</a:t>
            </a:r>
          </a:p>
          <a:p>
            <a:r>
              <a:rPr lang="ru-RU" sz="1600" b="1" dirty="0" smtClean="0"/>
              <a:t>ЛБГ</a:t>
            </a:r>
            <a:r>
              <a:rPr lang="ru-RU" sz="1600" dirty="0" smtClean="0"/>
              <a:t> - ВНЖ/РВП/РВПО</a:t>
            </a:r>
          </a:p>
          <a:p>
            <a:r>
              <a:rPr lang="ru-RU" sz="1600" dirty="0" smtClean="0"/>
              <a:t> Документ о праве пользования жилым помещением</a:t>
            </a:r>
          </a:p>
          <a:p>
            <a:r>
              <a:rPr lang="ru-RU" sz="1600" dirty="0" smtClean="0"/>
              <a:t> Квитанция </a:t>
            </a:r>
            <a:r>
              <a:rPr lang="ru-RU" sz="1400" dirty="0" smtClean="0"/>
              <a:t>(</a:t>
            </a:r>
            <a:r>
              <a:rPr lang="ru-RU" sz="1400" i="1" dirty="0" smtClean="0"/>
              <a:t>взимается </a:t>
            </a:r>
            <a:r>
              <a:rPr lang="ru-RU" sz="1400" b="1" i="1" dirty="0" smtClean="0"/>
              <a:t>государственная пошлина    </a:t>
            </a:r>
            <a:r>
              <a:rPr lang="ru-RU" sz="1400" i="1" dirty="0" smtClean="0"/>
              <a:t>в размере </a:t>
            </a:r>
            <a:r>
              <a:rPr lang="ru-RU" sz="1400" b="1" i="1" dirty="0" smtClean="0"/>
              <a:t>420 </a:t>
            </a:r>
            <a:r>
              <a:rPr lang="ru-RU" sz="1400" b="1" i="1" dirty="0" smtClean="0"/>
              <a:t>рублей)</a:t>
            </a:r>
            <a:endParaRPr lang="ru-RU" sz="14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8032202" y="5391036"/>
            <a:ext cx="37652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smtClean="0"/>
              <a:t>Участники Госпрограммы, а также члены их семей, </a:t>
            </a:r>
            <a:r>
              <a:rPr lang="ru-RU" sz="1600" b="1" i="1" dirty="0" smtClean="0"/>
              <a:t>освобождены</a:t>
            </a:r>
            <a:r>
              <a:rPr lang="ru-RU" sz="1600" i="1" dirty="0" smtClean="0"/>
              <a:t> от уплаты государственной пошлины. </a:t>
            </a:r>
            <a:endParaRPr lang="ru-RU" sz="16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413961" y="1757652"/>
            <a:ext cx="1362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ЗАЯВЛЕНИЕ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762457" y="534421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+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62457" y="570971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+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768340" y="620076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11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394" y="1527053"/>
            <a:ext cx="2923280" cy="4367324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sp>
        <p:nvSpPr>
          <p:cNvPr id="23" name="Текст 5">
            <a:extLst>
              <a:ext uri="{FF2B5EF4-FFF2-40B4-BE49-F238E27FC236}">
                <a16:creationId xmlns:a16="http://schemas.microsoft.com/office/drawing/2014/main" xmlns="" id="{20282FA5-4C13-47F2-B12A-9904422F6846}"/>
              </a:ext>
            </a:extLst>
          </p:cNvPr>
          <p:cNvSpPr txBox="1">
            <a:spLocks/>
          </p:cNvSpPr>
          <p:nvPr/>
        </p:nvSpPr>
        <p:spPr>
          <a:xfrm>
            <a:off x="2838204" y="201831"/>
            <a:ext cx="8970274" cy="777143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Миграционный учет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иностранных граждан </a:t>
            </a:r>
          </a:p>
          <a:p>
            <a:pPr algn="ctr"/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лиц без гражданства на территории Российской Федерации</a:t>
            </a:r>
            <a:endParaRPr lang="ru-RU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74173" y="-108207"/>
            <a:ext cx="12191999" cy="978973"/>
            <a:chOff x="1" y="2639122"/>
            <a:chExt cx="9144000" cy="1438504"/>
          </a:xfrm>
          <a:noFill/>
        </p:grpSpPr>
        <p:sp>
          <p:nvSpPr>
            <p:cNvPr id="14" name="Прямоугольник 13"/>
            <p:cNvSpPr/>
            <p:nvPr/>
          </p:nvSpPr>
          <p:spPr>
            <a:xfrm>
              <a:off x="1" y="2639122"/>
              <a:ext cx="9144000" cy="12772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1">
                <a:solidFill>
                  <a:prstClr val="white"/>
                </a:solidFill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991372" y="4077626"/>
              <a:ext cx="7002270" cy="0"/>
            </a:xfrm>
            <a:prstGeom prst="line">
              <a:avLst/>
            </a:prstGeom>
            <a:grpFill/>
            <a:ln w="19050">
              <a:gradFill>
                <a:gsLst>
                  <a:gs pos="0">
                    <a:schemeClr val="tx2"/>
                  </a:gs>
                  <a:gs pos="64845">
                    <a:schemeClr val="tx2"/>
                  </a:gs>
                  <a:gs pos="99000">
                    <a:schemeClr val="accent1">
                      <a:lumMod val="30000"/>
                      <a:lumOff val="70000"/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Рисунок 1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9E2E4074-DAA2-4EA7-8647-B9DA139025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487" y="97978"/>
            <a:ext cx="1235594" cy="717163"/>
          </a:xfrm>
          <a:prstGeom prst="rect">
            <a:avLst/>
          </a:prstGeom>
          <a:effectLst/>
        </p:spPr>
      </p:pic>
      <p:sp>
        <p:nvSpPr>
          <p:cNvPr id="2" name="Прямоугольник 1"/>
          <p:cNvSpPr/>
          <p:nvPr/>
        </p:nvSpPr>
        <p:spPr>
          <a:xfrm>
            <a:off x="519825" y="912654"/>
            <a:ext cx="6666953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ru-RU" sz="2800" dirty="0" smtClean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Постановка на учёт по месту пребывания</a:t>
            </a:r>
            <a:endParaRPr lang="ru-RU" sz="2800" dirty="0">
              <a:ln w="9525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10216" y="1959412"/>
            <a:ext cx="25211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400" dirty="0" smtClean="0"/>
              <a:t>непосредственно </a:t>
            </a:r>
            <a:endParaRPr lang="ru-RU" sz="1400" dirty="0"/>
          </a:p>
          <a:p>
            <a:pPr marL="285750" indent="-285750">
              <a:buFontTx/>
              <a:buChar char="-"/>
            </a:pPr>
            <a:r>
              <a:rPr lang="ru-RU" sz="1400" dirty="0" smtClean="0"/>
              <a:t>в </a:t>
            </a:r>
            <a:r>
              <a:rPr lang="ru-RU" sz="1400" dirty="0"/>
              <a:t>электронной форме через </a:t>
            </a:r>
            <a:r>
              <a:rPr lang="ru-RU" sz="1400" dirty="0" smtClean="0"/>
              <a:t>ЕПГУ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7622" y="3026777"/>
            <a:ext cx="31301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/>
              <a:t>ОТЛОЖЕННЫЕ СРОКИ:</a:t>
            </a:r>
          </a:p>
          <a:p>
            <a:pPr algn="ctr"/>
            <a:endParaRPr lang="ru-RU" sz="1400" b="1" i="1" dirty="0" smtClean="0"/>
          </a:p>
          <a:p>
            <a:pPr algn="just"/>
            <a:r>
              <a:rPr lang="ru-RU" sz="1400" i="1" u="sng" dirty="0" smtClean="0"/>
              <a:t>ВКС и члены их семей </a:t>
            </a:r>
            <a:r>
              <a:rPr lang="ru-RU" sz="1400" i="1" dirty="0" smtClean="0"/>
              <a:t>– в течение 90 дней со дня въезда, при прибытии </a:t>
            </a:r>
            <a:br>
              <a:rPr lang="ru-RU" sz="1400" i="1" dirty="0" smtClean="0"/>
            </a:br>
            <a:r>
              <a:rPr lang="ru-RU" sz="1400" i="1" dirty="0" smtClean="0"/>
              <a:t>в новое место пребывания – до 30 дней;</a:t>
            </a:r>
          </a:p>
          <a:p>
            <a:pPr algn="just"/>
            <a:endParaRPr lang="ru-RU" sz="1400" i="1" u="sng" dirty="0" smtClean="0"/>
          </a:p>
          <a:p>
            <a:pPr algn="just"/>
            <a:r>
              <a:rPr lang="ru-RU" sz="1400" i="1" u="sng" dirty="0" smtClean="0"/>
              <a:t>Участники Госпрограммы </a:t>
            </a:r>
            <a:r>
              <a:rPr lang="ru-RU" sz="1400" i="1" dirty="0" smtClean="0"/>
              <a:t>– до 30 дней со дня прибытия в место пребывания;</a:t>
            </a:r>
          </a:p>
          <a:p>
            <a:pPr algn="just"/>
            <a:endParaRPr lang="ru-RU" sz="1400" i="1" dirty="0" smtClean="0"/>
          </a:p>
          <a:p>
            <a:pPr algn="just"/>
            <a:r>
              <a:rPr lang="ru-RU" sz="1400" i="1" dirty="0" smtClean="0"/>
              <a:t>гр. </a:t>
            </a:r>
            <a:r>
              <a:rPr lang="ru-RU" sz="1400" i="1" u="sng" dirty="0" smtClean="0"/>
              <a:t>Белоруссии </a:t>
            </a:r>
            <a:r>
              <a:rPr lang="ru-RU" sz="1400" i="1" dirty="0" smtClean="0"/>
              <a:t>– до 90 дней;</a:t>
            </a:r>
          </a:p>
          <a:p>
            <a:pPr algn="just"/>
            <a:r>
              <a:rPr lang="ru-RU" sz="1400" i="1" dirty="0" smtClean="0"/>
              <a:t>гр. </a:t>
            </a:r>
            <a:r>
              <a:rPr lang="ru-RU" sz="1400" i="1" u="sng" dirty="0" smtClean="0"/>
              <a:t>Армении</a:t>
            </a:r>
            <a:r>
              <a:rPr lang="ru-RU" sz="1400" i="1" dirty="0" smtClean="0"/>
              <a:t>, </a:t>
            </a:r>
            <a:r>
              <a:rPr lang="ru-RU" sz="1400" i="1" u="sng" dirty="0" smtClean="0"/>
              <a:t>Казахстана</a:t>
            </a:r>
            <a:r>
              <a:rPr lang="ru-RU" sz="1400" i="1" dirty="0" smtClean="0"/>
              <a:t> и </a:t>
            </a:r>
            <a:r>
              <a:rPr lang="ru-RU" sz="1400" i="1" u="sng" dirty="0" smtClean="0"/>
              <a:t>Киргизии</a:t>
            </a:r>
            <a:r>
              <a:rPr lang="ru-RU" sz="1400" i="1" dirty="0" smtClean="0"/>
              <a:t> –                </a:t>
            </a:r>
          </a:p>
          <a:p>
            <a:pPr algn="just"/>
            <a:r>
              <a:rPr lang="ru-RU" sz="1400" i="1" dirty="0"/>
              <a:t> </a:t>
            </a:r>
            <a:r>
              <a:rPr lang="ru-RU" sz="1400" i="1" dirty="0" smtClean="0"/>
              <a:t>     до 30 дней;</a:t>
            </a:r>
          </a:p>
          <a:p>
            <a:pPr algn="just"/>
            <a:r>
              <a:rPr lang="ru-RU" sz="1400" i="1" dirty="0" smtClean="0"/>
              <a:t>гр. </a:t>
            </a:r>
            <a:r>
              <a:rPr lang="ru-RU" sz="1400" i="1" u="sng" dirty="0" smtClean="0"/>
              <a:t>Таджикистана</a:t>
            </a:r>
            <a:r>
              <a:rPr lang="ru-RU" sz="1400" i="1" dirty="0" smtClean="0"/>
              <a:t> и </a:t>
            </a:r>
            <a:r>
              <a:rPr lang="ru-RU" sz="1400" i="1" u="sng" dirty="0" smtClean="0"/>
              <a:t>Узбекистана</a:t>
            </a:r>
            <a:r>
              <a:rPr lang="ru-RU" sz="1400" i="1" dirty="0" smtClean="0"/>
              <a:t> – </a:t>
            </a:r>
          </a:p>
          <a:p>
            <a:pPr algn="just"/>
            <a:r>
              <a:rPr lang="ru-RU" sz="1400" i="1" dirty="0" smtClean="0"/>
              <a:t>      до 15 дней с даты въезда.</a:t>
            </a:r>
            <a:endParaRPr lang="ru-RU" sz="1400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931003" y="1354142"/>
            <a:ext cx="41647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территориальный орган </a:t>
            </a:r>
            <a:endParaRPr lang="ru-RU" sz="2000" dirty="0" smtClean="0"/>
          </a:p>
          <a:p>
            <a:r>
              <a:rPr lang="ru-RU" sz="2000" dirty="0" smtClean="0"/>
              <a:t>МВД </a:t>
            </a:r>
            <a:r>
              <a:rPr lang="ru-RU" sz="2000" dirty="0" smtClean="0"/>
              <a:t>России</a:t>
            </a:r>
            <a:endParaRPr lang="ru-RU" sz="2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952250" y="3934217"/>
            <a:ext cx="9284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в МФЦ</a:t>
            </a:r>
            <a:endParaRPr lang="ru-RU" sz="2000" dirty="0"/>
          </a:p>
        </p:txBody>
      </p:sp>
      <p:sp>
        <p:nvSpPr>
          <p:cNvPr id="28" name="Стрелка вправо 27"/>
          <p:cNvSpPr/>
          <p:nvPr/>
        </p:nvSpPr>
        <p:spPr>
          <a:xfrm>
            <a:off x="6624066" y="4062190"/>
            <a:ext cx="351484" cy="17539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6610586" y="1690642"/>
            <a:ext cx="351484" cy="17539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174173" y="1681572"/>
            <a:ext cx="3438166" cy="1245790"/>
          </a:xfrm>
          <a:prstGeom prst="rightArrow">
            <a:avLst>
              <a:gd name="adj1" fmla="val 81735"/>
              <a:gd name="adj2" fmla="val 4405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799808" y="4742031"/>
            <a:ext cx="51826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 smtClean="0"/>
              <a:t>         </a:t>
            </a:r>
            <a:r>
              <a:rPr lang="ru-RU" sz="1400" b="1" i="1" dirty="0" smtClean="0"/>
              <a:t>Подача уведомления </a:t>
            </a:r>
            <a:r>
              <a:rPr lang="ru-RU" sz="1400" i="1" dirty="0" smtClean="0"/>
              <a:t>о прибытии в отношении ИГ - </a:t>
            </a:r>
            <a:r>
              <a:rPr lang="ru-RU" sz="1400" b="1" i="1" dirty="0" smtClean="0"/>
              <a:t>обязанность</a:t>
            </a:r>
            <a:r>
              <a:rPr lang="ru-RU" sz="1400" i="1" dirty="0" smtClean="0"/>
              <a:t> принимающей стороны, </a:t>
            </a:r>
            <a:r>
              <a:rPr lang="ru-RU" sz="1400" b="1" i="1" dirty="0" smtClean="0"/>
              <a:t>за неисполнение </a:t>
            </a:r>
            <a:r>
              <a:rPr lang="ru-RU" sz="1400" i="1" dirty="0" smtClean="0"/>
              <a:t>принимающая сторона может быть привлечена </a:t>
            </a:r>
            <a:br>
              <a:rPr lang="ru-RU" sz="1400" i="1" dirty="0" smtClean="0"/>
            </a:br>
            <a:r>
              <a:rPr lang="ru-RU" sz="1400" i="1" dirty="0" smtClean="0"/>
              <a:t>к  </a:t>
            </a:r>
            <a:r>
              <a:rPr lang="ru-RU" sz="1400" b="1" i="1" dirty="0" smtClean="0"/>
              <a:t>административной ответственности</a:t>
            </a:r>
            <a:r>
              <a:rPr lang="ru-RU" sz="1400" i="1" dirty="0" smtClean="0"/>
              <a:t>.</a:t>
            </a:r>
          </a:p>
          <a:p>
            <a:pPr algn="just"/>
            <a:r>
              <a:rPr lang="ru-RU" sz="1400" i="1" dirty="0" smtClean="0"/>
              <a:t>          В случае, если принимающая сторона отказывается ставить на учет иностранца, он вправе обратиться в ТО МВД России с соответствующим заявлением (в свободной форме) для проведения проверки. На период проверки ИГ не подлежит ответственности за нарушение правил миграционного учета.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28450" y="1580771"/>
            <a:ext cx="1727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УВЕДОМЛЕНИЕ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3358" y="1765437"/>
            <a:ext cx="21249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ПРИНИМАЮЩАЯ СТОРОНА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129638" y="1983373"/>
            <a:ext cx="1192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 течение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664571" y="2211441"/>
            <a:ext cx="1763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7 рабочих дней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472610" y="2469840"/>
            <a:ext cx="1838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 даты прибытия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945158" y="4344099"/>
            <a:ext cx="14911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через Почту</a:t>
            </a:r>
            <a:endParaRPr lang="ru-RU" sz="2000" dirty="0"/>
          </a:p>
        </p:txBody>
      </p:sp>
      <p:sp>
        <p:nvSpPr>
          <p:cNvPr id="38" name="Стрелка вправо 37"/>
          <p:cNvSpPr/>
          <p:nvPr/>
        </p:nvSpPr>
        <p:spPr>
          <a:xfrm>
            <a:off x="6634007" y="4511160"/>
            <a:ext cx="351484" cy="17539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8473625" y="4486215"/>
            <a:ext cx="1777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Важно!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9610563" y="1959412"/>
            <a:ext cx="219928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5"/>
                </a:solidFill>
              </a:rPr>
              <a:t>П</a:t>
            </a:r>
            <a:r>
              <a:rPr lang="ru-RU" sz="1400" dirty="0" smtClean="0">
                <a:solidFill>
                  <a:schemeClr val="accent5"/>
                </a:solidFill>
              </a:rPr>
              <a:t>остановка ИГ на учет </a:t>
            </a:r>
          </a:p>
          <a:p>
            <a:pPr algn="ctr"/>
            <a:r>
              <a:rPr lang="ru-RU" sz="1400" dirty="0" smtClean="0">
                <a:solidFill>
                  <a:schemeClr val="accent5"/>
                </a:solidFill>
              </a:rPr>
              <a:t>по месту пребывания осуществляется </a:t>
            </a:r>
            <a:r>
              <a:rPr lang="ru-RU" sz="1400" b="1" dirty="0" smtClean="0">
                <a:solidFill>
                  <a:schemeClr val="accent5"/>
                </a:solidFill>
              </a:rPr>
              <a:t>на срок, заявленный</a:t>
            </a:r>
            <a:r>
              <a:rPr lang="ru-RU" sz="1400" dirty="0" smtClean="0">
                <a:solidFill>
                  <a:schemeClr val="accent5"/>
                </a:solidFill>
              </a:rPr>
              <a:t> в уведомлении </a:t>
            </a:r>
          </a:p>
          <a:p>
            <a:pPr algn="ctr"/>
            <a:r>
              <a:rPr lang="ru-RU" sz="1400" dirty="0" smtClean="0">
                <a:solidFill>
                  <a:schemeClr val="accent5"/>
                </a:solidFill>
              </a:rPr>
              <a:t>о прибытии, но </a:t>
            </a:r>
            <a:r>
              <a:rPr lang="ru-RU" sz="1400" b="1" dirty="0" smtClean="0">
                <a:solidFill>
                  <a:schemeClr val="accent5"/>
                </a:solidFill>
              </a:rPr>
              <a:t>не более</a:t>
            </a:r>
            <a:r>
              <a:rPr lang="ru-RU" sz="1400" dirty="0" smtClean="0">
                <a:solidFill>
                  <a:schemeClr val="accent5"/>
                </a:solidFill>
              </a:rPr>
              <a:t>, чем </a:t>
            </a:r>
            <a:r>
              <a:rPr lang="ru-RU" sz="1400" b="1" dirty="0" smtClean="0">
                <a:solidFill>
                  <a:schemeClr val="accent5"/>
                </a:solidFill>
              </a:rPr>
              <a:t>на разрешенный </a:t>
            </a:r>
            <a:r>
              <a:rPr lang="ru-RU" sz="1400" dirty="0" smtClean="0">
                <a:solidFill>
                  <a:schemeClr val="accent5"/>
                </a:solidFill>
              </a:rPr>
              <a:t>срок его пребывания.</a:t>
            </a:r>
          </a:p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По патенту – до 1 года</a:t>
            </a:r>
            <a:r>
              <a:rPr lang="ru-RU" sz="1400" dirty="0" smtClean="0">
                <a:solidFill>
                  <a:schemeClr val="accent5"/>
                </a:solidFill>
              </a:rPr>
              <a:t>.</a:t>
            </a:r>
            <a:endParaRPr lang="ru-RU" sz="1400" dirty="0">
              <a:solidFill>
                <a:schemeClr val="accent5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6624066" y="2937818"/>
            <a:ext cx="351484" cy="17539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975550" y="2680385"/>
            <a:ext cx="23345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в </a:t>
            </a:r>
            <a:r>
              <a:rPr lang="ru-RU" sz="2000" dirty="0" smtClean="0"/>
              <a:t>филиал ФГУП </a:t>
            </a:r>
          </a:p>
          <a:p>
            <a:r>
              <a:rPr lang="ru-RU" sz="2000" dirty="0" smtClean="0"/>
              <a:t>«ПВС» МВД России </a:t>
            </a:r>
            <a:endParaRPr lang="ru-RU" sz="2000" dirty="0"/>
          </a:p>
        </p:txBody>
      </p:sp>
      <p:sp>
        <p:nvSpPr>
          <p:cNvPr id="33" name="Стрелка вправо 32"/>
          <p:cNvSpPr/>
          <p:nvPr/>
        </p:nvSpPr>
        <p:spPr>
          <a:xfrm>
            <a:off x="6593674" y="3574875"/>
            <a:ext cx="351484" cy="17539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945158" y="3445749"/>
            <a:ext cx="21014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/>
              <a:t>в</a:t>
            </a:r>
            <a:r>
              <a:rPr lang="ru-RU" sz="2000" dirty="0" smtClean="0"/>
              <a:t> ММЦ г. Москвы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561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Стрелка вниз 46"/>
          <p:cNvSpPr/>
          <p:nvPr/>
        </p:nvSpPr>
        <p:spPr>
          <a:xfrm>
            <a:off x="5234377" y="5060229"/>
            <a:ext cx="449943" cy="85488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10637643" y="5024784"/>
            <a:ext cx="449943" cy="85488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Текст 5">
            <a:extLst>
              <a:ext uri="{FF2B5EF4-FFF2-40B4-BE49-F238E27FC236}">
                <a16:creationId xmlns:a16="http://schemas.microsoft.com/office/drawing/2014/main" xmlns="" id="{20282FA5-4C13-47F2-B12A-9904422F6846}"/>
              </a:ext>
            </a:extLst>
          </p:cNvPr>
          <p:cNvSpPr txBox="1">
            <a:spLocks/>
          </p:cNvSpPr>
          <p:nvPr/>
        </p:nvSpPr>
        <p:spPr>
          <a:xfrm>
            <a:off x="2838204" y="201831"/>
            <a:ext cx="8970274" cy="777143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Миграционный учет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иностранных граждан </a:t>
            </a:r>
          </a:p>
          <a:p>
            <a:pPr algn="ctr"/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лиц без гражданства на территории Российской Федерации</a:t>
            </a:r>
            <a:endParaRPr lang="ru-RU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74173" y="-108207"/>
            <a:ext cx="12191999" cy="978973"/>
            <a:chOff x="1" y="2639122"/>
            <a:chExt cx="9144000" cy="1438504"/>
          </a:xfrm>
          <a:noFill/>
        </p:grpSpPr>
        <p:sp>
          <p:nvSpPr>
            <p:cNvPr id="14" name="Прямоугольник 13"/>
            <p:cNvSpPr/>
            <p:nvPr/>
          </p:nvSpPr>
          <p:spPr>
            <a:xfrm>
              <a:off x="1" y="2639122"/>
              <a:ext cx="9144000" cy="12772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1">
                <a:solidFill>
                  <a:prstClr val="white"/>
                </a:solidFill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991372" y="4077626"/>
              <a:ext cx="7002270" cy="0"/>
            </a:xfrm>
            <a:prstGeom prst="line">
              <a:avLst/>
            </a:prstGeom>
            <a:grpFill/>
            <a:ln w="19050">
              <a:gradFill>
                <a:gsLst>
                  <a:gs pos="0">
                    <a:schemeClr val="tx2"/>
                  </a:gs>
                  <a:gs pos="64845">
                    <a:schemeClr val="tx2"/>
                  </a:gs>
                  <a:gs pos="99000">
                    <a:schemeClr val="accent1">
                      <a:lumMod val="30000"/>
                      <a:lumOff val="70000"/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Рисунок 1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9E2E4074-DAA2-4EA7-8647-B9DA13902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487" y="97978"/>
            <a:ext cx="1235594" cy="717163"/>
          </a:xfrm>
          <a:prstGeom prst="rect">
            <a:avLst/>
          </a:prstGeom>
          <a:effectLst/>
        </p:spPr>
      </p:pic>
      <p:sp>
        <p:nvSpPr>
          <p:cNvPr id="2" name="Прямоугольник 1"/>
          <p:cNvSpPr/>
          <p:nvPr/>
        </p:nvSpPr>
        <p:spPr>
          <a:xfrm>
            <a:off x="348343" y="859663"/>
            <a:ext cx="9428415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ru-RU" sz="2400" dirty="0" smtClean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Особенности подачи уведомления о прибытии работодателем </a:t>
            </a:r>
          </a:p>
          <a:p>
            <a:r>
              <a:rPr lang="ru-RU" sz="2400" dirty="0" smtClean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 постановки иностранного гражданина на учет по месту пребывания </a:t>
            </a:r>
          </a:p>
          <a:p>
            <a:r>
              <a:rPr lang="ru-RU" sz="2400" dirty="0" smtClean="0">
                <a:ln w="95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 адресу организации (юридического лица)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4173" y="2069573"/>
            <a:ext cx="43252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Иностранный гражданин </a:t>
            </a:r>
            <a:r>
              <a:rPr lang="ru-RU" b="1" dirty="0" smtClean="0"/>
              <a:t>может быть </a:t>
            </a:r>
            <a:r>
              <a:rPr lang="ru-RU" dirty="0" smtClean="0"/>
              <a:t>поставлен на учет по месту пребывания </a:t>
            </a:r>
            <a:r>
              <a:rPr lang="ru-RU" b="1" dirty="0" smtClean="0"/>
              <a:t>по адресу организации</a:t>
            </a:r>
            <a:r>
              <a:rPr lang="ru-RU" dirty="0" smtClean="0"/>
              <a:t>, если он одновременно: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8343" y="3241107"/>
            <a:ext cx="38458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1) осуществляет в такой организации трудовую или иную не запрещенную законодательством Российской Федерации деятельность; </a:t>
            </a:r>
          </a:p>
          <a:p>
            <a:endParaRPr lang="ru-RU" sz="1000" dirty="0" smtClean="0"/>
          </a:p>
          <a:p>
            <a:pPr algn="just"/>
            <a:r>
              <a:rPr lang="ru-RU" dirty="0" smtClean="0"/>
              <a:t>2) проживает по адресу данной организации или в помещении данной организации, не имеющем адресных данных, в том числе временном (строительный вагончик, бытовка, хозяйственное помещение и пр.).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482806" y="2095549"/>
            <a:ext cx="57124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При заключении заказчиком работ договоров подряда (субподряда) при постановке иностранных граждан на учет необходимо обратить внимание на следующее: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888618" y="3033349"/>
            <a:ext cx="6597849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В случае, если трудовой или гражданско-правовой договор заключается ИГ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652111" y="3722613"/>
            <a:ext cx="21401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 организацией-заказчиком и помещение для фактического проживания предоставляется данной организацией</a:t>
            </a:r>
            <a:endParaRPr lang="ru-RU" sz="1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755668" y="5818377"/>
            <a:ext cx="1725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/>
              <a:t>организацией-заказчиком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047575" y="3704658"/>
            <a:ext cx="22748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 организацией-исполнителем и помещение для фактического проживания предоставляется данной организацией</a:t>
            </a:r>
            <a:endParaRPr lang="ru-RU" sz="1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163687" y="5822440"/>
            <a:ext cx="1728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организацией-исполнителем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9603963" y="3659457"/>
            <a:ext cx="24104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 организацией-заказчиком, однако помещение для фактического проживания предоставлено иностранному гражданину организацией-исполнителем</a:t>
            </a:r>
            <a:endParaRPr lang="ru-RU" sz="1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0168177" y="5807569"/>
            <a:ext cx="16934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организацией-исполнителем</a:t>
            </a:r>
            <a:endParaRPr lang="ru-RU" dirty="0"/>
          </a:p>
        </p:txBody>
      </p:sp>
      <p:sp>
        <p:nvSpPr>
          <p:cNvPr id="41" name="Стрелка вниз 40"/>
          <p:cNvSpPr/>
          <p:nvPr/>
        </p:nvSpPr>
        <p:spPr>
          <a:xfrm>
            <a:off x="7759374" y="5044452"/>
            <a:ext cx="449943" cy="85488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482806" y="5183089"/>
            <a:ext cx="53738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то уведомление о прибытии представляется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068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435</Words>
  <Application>Microsoft Office PowerPoint</Application>
  <PresentationFormat>Широкоэкранный</PresentationFormat>
  <Paragraphs>81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1_Тема Office</vt:lpstr>
      <vt:lpstr>Презентация PowerPoint</vt:lpstr>
      <vt:lpstr>Презентация PowerPoint</vt:lpstr>
      <vt:lpstr>Презентация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sakhmetchanova</dc:creator>
  <cp:lastModifiedBy>msuraeva2</cp:lastModifiedBy>
  <cp:revision>22</cp:revision>
  <cp:lastPrinted>2024-04-22T08:56:57Z</cp:lastPrinted>
  <dcterms:created xsi:type="dcterms:W3CDTF">2024-04-22T07:08:55Z</dcterms:created>
  <dcterms:modified xsi:type="dcterms:W3CDTF">2024-07-17T13:58:28Z</dcterms:modified>
</cp:coreProperties>
</file>