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9" r:id="rId4"/>
    <p:sldId id="276" r:id="rId5"/>
    <p:sldId id="283" r:id="rId6"/>
    <p:sldId id="286" r:id="rId7"/>
    <p:sldId id="287" r:id="rId8"/>
    <p:sldId id="288" r:id="rId9"/>
    <p:sldId id="28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1CD1E-58FB-42A9-8FE5-DD4DF01FD4C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BD8E4-AEFF-455D-A5DC-1C0A55CED24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new.fips.ru/registers-web/action?acName=clickRegister&amp;regName=EV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3444" y="1484784"/>
            <a:ext cx="87154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"</a:t>
            </a:r>
            <a:r>
              <a:rPr lang="ru-RU" sz="2400" b="1" dirty="0"/>
              <a:t>О подтверждении производства промышленной продукции на территории Российской Федерации</a:t>
            </a:r>
            <a:r>
              <a:rPr lang="ru-RU" sz="2400" b="1" dirty="0" smtClean="0"/>
              <a:t>", предусматривает </a:t>
            </a:r>
            <a:r>
              <a:rPr lang="ru-RU" sz="2400" b="1" dirty="0"/>
              <a:t>различные виды  стимулирования </a:t>
            </a:r>
            <a:r>
              <a:rPr lang="ru-RU" sz="2400" b="1" dirty="0" smtClean="0"/>
              <a:t>российского </a:t>
            </a:r>
            <a:r>
              <a:rPr lang="ru-RU" sz="2400" b="1" dirty="0"/>
              <a:t>промышленного </a:t>
            </a:r>
            <a:r>
              <a:rPr lang="ru-RU" sz="2400" b="1" dirty="0" smtClean="0"/>
              <a:t>производства, в том числе: </a:t>
            </a:r>
          </a:p>
          <a:p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 предоставление субсидий </a:t>
            </a:r>
            <a:r>
              <a:rPr lang="ru-RU" sz="2400" b="1" dirty="0" smtClean="0"/>
              <a:t>в рамках программ</a:t>
            </a:r>
            <a:r>
              <a:rPr lang="en-US" sz="2400" b="1" dirty="0" smtClean="0"/>
              <a:t> </a:t>
            </a:r>
            <a:r>
              <a:rPr lang="ru-RU" sz="2400" b="1" dirty="0" err="1" smtClean="0"/>
              <a:t>импортозамещения</a:t>
            </a:r>
            <a:r>
              <a:rPr lang="ru-RU" sz="2400" b="1" dirty="0"/>
              <a:t>; </a:t>
            </a:r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поддержку </a:t>
            </a:r>
            <a:r>
              <a:rPr lang="ru-RU" sz="2400" b="1" dirty="0"/>
              <a:t>внешнеэкономической </a:t>
            </a:r>
            <a:r>
              <a:rPr lang="ru-RU" sz="2400" b="1" dirty="0" smtClean="0"/>
              <a:t>деятельности;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преференции при государственных </a:t>
            </a:r>
            <a:r>
              <a:rPr lang="ru-RU" sz="2400" b="1" dirty="0"/>
              <a:t>и муниципальных </a:t>
            </a:r>
            <a:r>
              <a:rPr lang="ru-RU" sz="2400" b="1" dirty="0" smtClean="0"/>
              <a:t>закупках</a:t>
            </a:r>
            <a:r>
              <a:rPr lang="ru-RU" sz="2400" b="1" dirty="0"/>
              <a:t> </a:t>
            </a:r>
            <a:r>
              <a:rPr lang="ru-RU" sz="2400" b="1" dirty="0" smtClean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преференции при закупках </a:t>
            </a:r>
            <a:r>
              <a:rPr lang="ru-RU" sz="2400" b="1" dirty="0"/>
              <a:t>для нужд </a:t>
            </a:r>
            <a:r>
              <a:rPr lang="ru-RU" sz="2400" b="1" dirty="0" smtClean="0"/>
              <a:t>обороны.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428604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Постановление Правительства РФ N 719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476672"/>
            <a:ext cx="7959828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     </a:t>
            </a: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Минпромторг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РФ: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 smtClean="0"/>
              <a:t>выдаёт </a:t>
            </a:r>
            <a:r>
              <a:rPr lang="ru-RU" sz="2400" b="1" dirty="0"/>
              <a:t>Заключение о </a:t>
            </a:r>
            <a:r>
              <a:rPr lang="ru-RU" sz="2400" b="1" dirty="0" smtClean="0"/>
              <a:t>подтверждении  </a:t>
            </a:r>
            <a:r>
              <a:rPr lang="ru-RU" sz="2400" b="1" dirty="0"/>
              <a:t>производства на территории </a:t>
            </a:r>
            <a:r>
              <a:rPr lang="ru-RU" sz="2400" b="1" dirty="0" smtClean="0"/>
              <a:t>РФ</a:t>
            </a:r>
            <a:r>
              <a:rPr lang="ru-RU" sz="2400" b="1" dirty="0"/>
              <a:t>;</a:t>
            </a:r>
            <a:r>
              <a:rPr lang="ru-RU" sz="2400" b="1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осуществляет поддержку </a:t>
            </a:r>
            <a:r>
              <a:rPr lang="ru-RU" sz="2400" b="1" dirty="0"/>
              <a:t>государственной информационной системы промышленности (ГИСП), которая </a:t>
            </a:r>
            <a:r>
              <a:rPr lang="ru-RU" sz="2400" b="1" dirty="0" smtClean="0"/>
              <a:t>содержит, в том числе, </a:t>
            </a:r>
            <a:r>
              <a:rPr lang="ru-RU" sz="2400" b="1" dirty="0"/>
              <a:t>информацию о состоянии отраслей промышленности и прогнозе их </a:t>
            </a:r>
            <a:r>
              <a:rPr lang="ru-RU" sz="2400" b="1" dirty="0" smtClean="0"/>
              <a:t>развития.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/>
          </a:p>
          <a:p>
            <a:r>
              <a:rPr lang="ru-RU" sz="2400" b="1" dirty="0" smtClean="0"/>
              <a:t>     </a:t>
            </a:r>
            <a:r>
              <a:rPr lang="ru-RU" sz="2400" b="1" dirty="0" smtClean="0">
                <a:solidFill>
                  <a:srgbClr val="C00000"/>
                </a:solidFill>
              </a:rPr>
              <a:t>ТПП РФ: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/>
              <a:t>осуществляет </a:t>
            </a:r>
            <a:r>
              <a:rPr lang="ru-RU" sz="2400" b="1" dirty="0"/>
              <a:t>координацию действий уполномоченных региональных палат, методическую поддержку и проверку информации, вносимой в </a:t>
            </a:r>
            <a:r>
              <a:rPr lang="ru-RU" sz="2400" b="1" dirty="0" smtClean="0"/>
              <a:t>ГИСП;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prstClr val="black"/>
                </a:solidFill>
              </a:rPr>
              <a:t>приказом </a:t>
            </a:r>
            <a:r>
              <a:rPr lang="ru-RU" sz="2400" b="1" dirty="0">
                <a:solidFill>
                  <a:prstClr val="black"/>
                </a:solidFill>
              </a:rPr>
              <a:t>ТПП России от 28.12.2017 г. №95 </a:t>
            </a:r>
            <a:r>
              <a:rPr lang="ru-RU" sz="2400" b="1" dirty="0">
                <a:solidFill>
                  <a:srgbClr val="C00000"/>
                </a:solidFill>
              </a:rPr>
              <a:t>ТПП Чувашской Республики</a:t>
            </a:r>
            <a:r>
              <a:rPr lang="ru-RU" sz="2400" b="1" dirty="0">
                <a:solidFill>
                  <a:prstClr val="black"/>
                </a:solidFill>
              </a:rPr>
              <a:t> уполномочена на реализацию постановления Правительства РФ №719.</a:t>
            </a:r>
            <a:endParaRPr lang="ru-RU" sz="2400" dirty="0"/>
          </a:p>
          <a:p>
            <a:endParaRPr lang="ru-RU" sz="2400" b="1" dirty="0" smtClean="0"/>
          </a:p>
          <a:p>
            <a:endParaRPr lang="ru-RU" sz="2400" b="1" dirty="0"/>
          </a:p>
          <a:p>
            <a:endParaRPr lang="ru-RU" sz="2400" b="1" dirty="0" smtClean="0">
              <a:solidFill>
                <a:srgbClr val="C00000"/>
              </a:solidFill>
            </a:endParaRPr>
          </a:p>
          <a:p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764704"/>
            <a:ext cx="849694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fontAlgn="base"/>
            <a:r>
              <a:rPr lang="ru-RU" sz="2400" b="1" dirty="0"/>
              <a:t>Критериями подтверждения производства промышленной продукции на территории Российской Федерации являются:</a:t>
            </a:r>
          </a:p>
          <a:p>
            <a:pPr marL="342900" lvl="0" indent="-342900" algn="just" fontAlgn="base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b="1" dirty="0" smtClean="0"/>
              <a:t>наличие </a:t>
            </a:r>
            <a:r>
              <a:rPr lang="ru-RU" sz="2400" b="1" dirty="0"/>
              <a:t>специального инвестиционного контракта;</a:t>
            </a:r>
          </a:p>
          <a:p>
            <a:pPr marL="342900" lvl="0" indent="-342900" fontAlgn="base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наличие акта экспертизы Торгово-промышленной </a:t>
            </a:r>
            <a:r>
              <a:rPr lang="ru-RU" sz="2400" b="1" dirty="0" smtClean="0"/>
              <a:t>палаты о соответствии </a:t>
            </a:r>
            <a:r>
              <a:rPr lang="ru-RU" sz="2400" b="1" dirty="0"/>
              <a:t>производимой промышленной продукции требованиям, предусмотренным приложением к </a:t>
            </a:r>
            <a:r>
              <a:rPr lang="ru-RU" sz="2400" b="1" dirty="0" smtClean="0"/>
              <a:t>Постановлению 719;</a:t>
            </a:r>
            <a:endParaRPr lang="ru-RU" sz="2400" b="1" dirty="0"/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2400" b="1" dirty="0"/>
              <a:t>наличие сертификата о происхождении товара (продукции), в случае отсутствия производимой промышленной продукции в приложении к Постановлению 719.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692696"/>
            <a:ext cx="8712968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Процедура оформления актов и сертификатов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/>
              <a:t>Приём заявления и описи документов, оформленных по установленной форме.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/>
              <a:t>Проверка и размещение заявления в ГИСП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/>
              <a:t>Камеральная проверка. Размещение описи документов в ГИСП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/>
              <a:t>Выездная проверка. Составление отчёта и размещение его в ГИСП</a:t>
            </a:r>
          </a:p>
          <a:p>
            <a:pPr marL="457200" indent="-457200">
              <a:buAutoNum type="arabicPeriod"/>
            </a:pPr>
            <a:r>
              <a:rPr lang="ru-RU" sz="2400" b="1" dirty="0" smtClean="0"/>
              <a:t>Составление акта экспертиз  или экспертного заключения и оформление сертификата СТ-1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/>
              <a:t>Выдача акта экспертизы или экспертного заключения и сертификата СТ-1</a:t>
            </a:r>
          </a:p>
          <a:p>
            <a:pPr marL="457200" indent="-457200" algn="just">
              <a:buAutoNum type="arabicPeriod"/>
            </a:pPr>
            <a:r>
              <a:rPr lang="ru-RU" sz="2400" b="1" dirty="0" smtClean="0"/>
              <a:t>Размещение экспертизы или экспертного заключения и сертификата СТ-1 в ГИСП</a:t>
            </a:r>
            <a:endParaRPr lang="ru-RU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404664"/>
            <a:ext cx="860444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Требования к промышленной продукции</a:t>
            </a:r>
          </a:p>
          <a:p>
            <a:r>
              <a:rPr lang="ru-RU" sz="2200" b="1" dirty="0" smtClean="0">
                <a:solidFill>
                  <a:srgbClr val="C00000"/>
                </a:solidFill>
              </a:rPr>
              <a:t>Акты </a:t>
            </a:r>
            <a:r>
              <a:rPr lang="ru-RU" sz="2200" b="1" dirty="0">
                <a:solidFill>
                  <a:srgbClr val="C00000"/>
                </a:solidFill>
              </a:rPr>
              <a:t>экспертизы выдаются </a:t>
            </a:r>
            <a:r>
              <a:rPr lang="ru-RU" sz="2200" b="1" dirty="0" smtClean="0">
                <a:solidFill>
                  <a:srgbClr val="C00000"/>
                </a:solidFill>
              </a:rPr>
              <a:t>при </a:t>
            </a:r>
            <a:r>
              <a:rPr lang="ru-RU" sz="2200" b="1" dirty="0">
                <a:solidFill>
                  <a:srgbClr val="C00000"/>
                </a:solidFill>
              </a:rPr>
              <a:t>соблюдении в совокупности следующих условий</a:t>
            </a:r>
            <a:r>
              <a:rPr lang="ru-RU" sz="2200" b="1" dirty="0" smtClean="0">
                <a:solidFill>
                  <a:srgbClr val="C00000"/>
                </a:solidFill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200" b="1" dirty="0" smtClean="0"/>
              <a:t>промышленная </a:t>
            </a:r>
            <a:r>
              <a:rPr lang="ru-RU" sz="2200" b="1" dirty="0"/>
              <a:t>продукция включена в приложение к Постановлению № 719</a:t>
            </a:r>
            <a:r>
              <a:rPr lang="ru-RU" sz="2200" b="1" dirty="0" smtClean="0"/>
              <a:t>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200" b="1" dirty="0" smtClean="0"/>
              <a:t>промышленная </a:t>
            </a:r>
            <a:r>
              <a:rPr lang="ru-RU" sz="2200" b="1" dirty="0"/>
              <a:t>продукция соответствует требованиям, предусмотренным приложением к Постановлению № 719</a:t>
            </a:r>
            <a:r>
              <a:rPr lang="ru-RU" sz="2200" b="1" dirty="0" smtClean="0"/>
              <a:t>.</a:t>
            </a:r>
          </a:p>
          <a:p>
            <a:pPr lvl="1"/>
            <a:endParaRPr lang="ru-RU" sz="2200" b="1" dirty="0"/>
          </a:p>
          <a:p>
            <a:r>
              <a:rPr lang="ru-RU" sz="2200" b="1" dirty="0" smtClean="0">
                <a:solidFill>
                  <a:srgbClr val="C00000"/>
                </a:solidFill>
              </a:rPr>
              <a:t>Сертификаты </a:t>
            </a:r>
            <a:r>
              <a:rPr lang="ru-RU" sz="2200" b="1" dirty="0">
                <a:solidFill>
                  <a:srgbClr val="C00000"/>
                </a:solidFill>
              </a:rPr>
              <a:t>СТ-1 выдаются </a:t>
            </a:r>
            <a:r>
              <a:rPr lang="ru-RU" sz="2200" b="1" dirty="0" smtClean="0">
                <a:solidFill>
                  <a:srgbClr val="C00000"/>
                </a:solidFill>
              </a:rPr>
              <a:t>при </a:t>
            </a:r>
            <a:r>
              <a:rPr lang="ru-RU" sz="2200" b="1" dirty="0">
                <a:solidFill>
                  <a:srgbClr val="C00000"/>
                </a:solidFill>
              </a:rPr>
              <a:t>соблюдении в совокупности следующих условий</a:t>
            </a:r>
            <a:r>
              <a:rPr lang="ru-RU" sz="2200" b="1" dirty="0" smtClean="0">
                <a:solidFill>
                  <a:srgbClr val="C00000"/>
                </a:solidFill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200" b="1" dirty="0" smtClean="0"/>
              <a:t>промышленная </a:t>
            </a:r>
            <a:r>
              <a:rPr lang="ru-RU" sz="2200" b="1" dirty="0"/>
              <a:t>продукция не включена в приложение к </a:t>
            </a:r>
            <a:r>
              <a:rPr lang="ru-RU" sz="2200" b="1" dirty="0" smtClean="0"/>
              <a:t>Постановлению 719;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200" b="1" dirty="0" smtClean="0"/>
              <a:t>промышленная </a:t>
            </a:r>
            <a:r>
              <a:rPr lang="ru-RU" sz="2200" b="1" dirty="0"/>
              <a:t>продукция соответствует критериям определения страны происхождения </a:t>
            </a:r>
            <a:r>
              <a:rPr lang="ru-RU" sz="2200" b="1" dirty="0" smtClean="0"/>
              <a:t>товаров</a:t>
            </a:r>
          </a:p>
          <a:p>
            <a:pPr lvl="1"/>
            <a:endParaRPr lang="ru-RU" sz="2200" dirty="0"/>
          </a:p>
          <a:p>
            <a:r>
              <a:rPr lang="ru-RU" sz="2200" b="1" dirty="0" smtClean="0">
                <a:solidFill>
                  <a:srgbClr val="C00000"/>
                </a:solidFill>
              </a:rPr>
              <a:t>Требования к конкретному виду продукции определяются в соответствии с кодом ОКПД2 (ОК 034-2014 (КПЕС 2008))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32656"/>
            <a:ext cx="8748464" cy="694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2018-2019гг выданы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акты экспертизы и СТ-1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spcBef>
                <a:spcPts val="600"/>
              </a:spcBef>
            </a:pPr>
            <a:r>
              <a:rPr lang="ru-RU" sz="2000" b="1" dirty="0" smtClean="0"/>
              <a:t>1. ЗАО «</a:t>
            </a:r>
            <a:r>
              <a:rPr lang="ru-RU" sz="2000" b="1" dirty="0" err="1"/>
              <a:t>Сеспель</a:t>
            </a:r>
            <a:r>
              <a:rPr lang="ru-RU" sz="2000" b="1" dirty="0"/>
              <a:t>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2. ООО «Фирма художественных промыслов «Паха </a:t>
            </a:r>
            <a:r>
              <a:rPr lang="ru-RU" sz="2000" b="1" dirty="0" err="1"/>
              <a:t>Тере</a:t>
            </a:r>
            <a:r>
              <a:rPr lang="ru-RU" sz="2000" b="1" dirty="0"/>
              <a:t>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3. </a:t>
            </a:r>
            <a:r>
              <a:rPr lang="ru-RU" sz="2000" b="1" dirty="0" smtClean="0"/>
              <a:t>ООО «</a:t>
            </a:r>
            <a:r>
              <a:rPr lang="ru-RU" sz="2000" b="1" dirty="0" err="1" smtClean="0"/>
              <a:t>Яхтинг</a:t>
            </a:r>
            <a:r>
              <a:rPr lang="ru-RU" sz="2000" b="1" dirty="0" smtClean="0"/>
              <a:t>»</a:t>
            </a:r>
            <a:endParaRPr lang="ru-RU" sz="2000" b="1" dirty="0"/>
          </a:p>
          <a:p>
            <a:pPr>
              <a:spcBef>
                <a:spcPts val="600"/>
              </a:spcBef>
            </a:pPr>
            <a:r>
              <a:rPr lang="ru-RU" sz="2000" b="1" dirty="0"/>
              <a:t>4. </a:t>
            </a:r>
            <a:r>
              <a:rPr lang="ru-RU" sz="2000" b="1" dirty="0" smtClean="0"/>
              <a:t>ООО «Вика-Двина»</a:t>
            </a:r>
            <a:endParaRPr lang="ru-RU" sz="2000" b="1" dirty="0"/>
          </a:p>
          <a:p>
            <a:pPr>
              <a:spcBef>
                <a:spcPts val="600"/>
              </a:spcBef>
            </a:pPr>
            <a:r>
              <a:rPr lang="ru-RU" sz="2000" b="1" dirty="0"/>
              <a:t>5. </a:t>
            </a:r>
            <a:r>
              <a:rPr lang="ru-RU" sz="2000" b="1" dirty="0" smtClean="0"/>
              <a:t>ООО «Фабрика </a:t>
            </a:r>
            <a:r>
              <a:rPr lang="ru-RU" sz="2000" b="1" dirty="0" err="1" smtClean="0"/>
              <a:t>Маритал</a:t>
            </a:r>
            <a:r>
              <a:rPr lang="ru-RU" sz="2000" b="1" dirty="0" smtClean="0"/>
              <a:t>»</a:t>
            </a:r>
            <a:endParaRPr lang="ru-RU" sz="2000" b="1" dirty="0"/>
          </a:p>
          <a:p>
            <a:pPr>
              <a:spcBef>
                <a:spcPts val="600"/>
              </a:spcBef>
            </a:pPr>
            <a:r>
              <a:rPr lang="ru-RU" sz="2000" b="1" dirty="0"/>
              <a:t>6. </a:t>
            </a:r>
            <a:r>
              <a:rPr lang="ru-RU" sz="2000" b="1" dirty="0" smtClean="0"/>
              <a:t>ООО «ПК «</a:t>
            </a:r>
            <a:r>
              <a:rPr lang="ru-RU" sz="2000" b="1" dirty="0" err="1" smtClean="0"/>
              <a:t>Промтрактор</a:t>
            </a:r>
            <a:r>
              <a:rPr lang="ru-RU" sz="2000" b="1" dirty="0" smtClean="0"/>
              <a:t>»</a:t>
            </a:r>
            <a:endParaRPr lang="ru-RU" sz="2000" b="1" dirty="0"/>
          </a:p>
          <a:p>
            <a:pPr>
              <a:spcBef>
                <a:spcPts val="600"/>
              </a:spcBef>
            </a:pPr>
            <a:r>
              <a:rPr lang="ru-RU" sz="2000" b="1" dirty="0"/>
              <a:t>7. ООО </a:t>
            </a:r>
            <a:r>
              <a:rPr lang="ru-RU" sz="2000" b="1" dirty="0" smtClean="0"/>
              <a:t>«Волжский </a:t>
            </a:r>
            <a:r>
              <a:rPr lang="ru-RU" sz="2000" b="1" dirty="0"/>
              <a:t>комбайновый </a:t>
            </a:r>
            <a:r>
              <a:rPr lang="ru-RU" sz="2000" b="1" dirty="0" smtClean="0"/>
              <a:t>завод»</a:t>
            </a:r>
            <a:endParaRPr lang="ru-RU" sz="2000" b="1" dirty="0"/>
          </a:p>
          <a:p>
            <a:pPr>
              <a:spcBef>
                <a:spcPts val="600"/>
              </a:spcBef>
            </a:pPr>
            <a:r>
              <a:rPr lang="ru-RU" sz="2000" b="1" dirty="0" smtClean="0"/>
              <a:t>8</a:t>
            </a:r>
            <a:r>
              <a:rPr lang="ru-RU" sz="2000" b="1" dirty="0"/>
              <a:t>. </a:t>
            </a:r>
            <a:r>
              <a:rPr lang="ru-RU" sz="2000" b="1" dirty="0" smtClean="0"/>
              <a:t>АО «НПК </a:t>
            </a:r>
            <a:r>
              <a:rPr lang="ru-RU" sz="2000" b="1" dirty="0"/>
              <a:t>«ЭЛАРА» имени Г.А. Ильенко»</a:t>
            </a:r>
          </a:p>
          <a:p>
            <a:pPr>
              <a:spcBef>
                <a:spcPts val="600"/>
              </a:spcBef>
            </a:pPr>
            <a:r>
              <a:rPr lang="ru-RU" sz="2000" b="1" dirty="0" smtClean="0"/>
              <a:t>9</a:t>
            </a:r>
            <a:r>
              <a:rPr lang="ru-RU" sz="2000" b="1" dirty="0"/>
              <a:t>. </a:t>
            </a:r>
            <a:r>
              <a:rPr lang="ru-RU" sz="2000" b="1" dirty="0" smtClean="0"/>
              <a:t>ООО </a:t>
            </a:r>
            <a:r>
              <a:rPr lang="ru-RU" sz="2000" b="1" dirty="0"/>
              <a:t>«</a:t>
            </a:r>
            <a:r>
              <a:rPr lang="ru-RU" sz="2000" b="1" dirty="0" err="1"/>
              <a:t>Канмаш</a:t>
            </a:r>
            <a:r>
              <a:rPr lang="ru-RU" sz="2000" b="1" dirty="0"/>
              <a:t> ДСО</a:t>
            </a:r>
            <a:r>
              <a:rPr lang="ru-RU" sz="2000" b="1" dirty="0" smtClean="0"/>
              <a:t>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ООО «</a:t>
            </a:r>
            <a:r>
              <a:rPr lang="ru-RU" sz="2000" b="1" dirty="0" err="1"/>
              <a:t>Алатобувь</a:t>
            </a:r>
            <a:r>
              <a:rPr lang="ru-RU" sz="2000" b="1" dirty="0"/>
              <a:t>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11. АО «Контакт» (Йошкар-Ола)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12. ПВ ООО «Фирма «</a:t>
            </a:r>
            <a:r>
              <a:rPr lang="ru-RU" sz="2000" b="1" dirty="0" err="1"/>
              <a:t>Техноавиа</a:t>
            </a:r>
            <a:r>
              <a:rPr lang="ru-RU" sz="2000" b="1" dirty="0"/>
              <a:t>» (Москва, Йошкар-Ола)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13. ООО «Энергия»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14. ООО «Торговый Дом «</a:t>
            </a:r>
            <a:r>
              <a:rPr lang="ru-RU" sz="2000" b="1" dirty="0" err="1"/>
              <a:t>СпецСтиль</a:t>
            </a:r>
            <a:r>
              <a:rPr lang="ru-RU" sz="2000" b="1" dirty="0"/>
              <a:t>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15. ФКУ</a:t>
            </a:r>
            <a:r>
              <a:rPr lang="en-US" sz="2000" b="1" dirty="0"/>
              <a:t> </a:t>
            </a:r>
            <a:r>
              <a:rPr lang="ru-RU" sz="2000" b="1" dirty="0"/>
              <a:t>«Исправительная колония №3 УФСИН по Чувашии»</a:t>
            </a:r>
          </a:p>
          <a:p>
            <a:pPr>
              <a:spcBef>
                <a:spcPts val="600"/>
              </a:spcBef>
            </a:pPr>
            <a:endParaRPr lang="ru-RU" b="1" dirty="0"/>
          </a:p>
          <a:p>
            <a:pPr>
              <a:spcBef>
                <a:spcPts val="600"/>
              </a:spcBef>
            </a:pP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260648"/>
            <a:ext cx="8286808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b="1" dirty="0" smtClean="0"/>
              <a:t>16. </a:t>
            </a:r>
            <a:r>
              <a:rPr lang="ru-RU" sz="2000" b="1" dirty="0" smtClean="0"/>
              <a:t>ФКУ «Исправительная колония №4 УФСИН по Чувашии»</a:t>
            </a:r>
          </a:p>
          <a:p>
            <a:pPr>
              <a:spcBef>
                <a:spcPts val="600"/>
              </a:spcBef>
            </a:pPr>
            <a:r>
              <a:rPr lang="ru-RU" sz="2000" b="1" dirty="0" smtClean="0"/>
              <a:t>17. ФКУ «Исправительная колония №9 УФСИН по Чувашии»</a:t>
            </a:r>
          </a:p>
          <a:p>
            <a:pPr>
              <a:spcBef>
                <a:spcPts val="600"/>
              </a:spcBef>
            </a:pPr>
            <a:r>
              <a:rPr lang="ru-RU" sz="2000" b="1" dirty="0" smtClean="0"/>
              <a:t>18. ООО фирма «</a:t>
            </a:r>
            <a:r>
              <a:rPr lang="ru-RU" sz="2000" b="1" dirty="0" err="1" smtClean="0"/>
              <a:t>Лестехком</a:t>
            </a:r>
            <a:r>
              <a:rPr lang="ru-RU" sz="2000" b="1" dirty="0" smtClean="0"/>
              <a:t>»</a:t>
            </a:r>
          </a:p>
          <a:p>
            <a:pPr>
              <a:spcBef>
                <a:spcPts val="600"/>
              </a:spcBef>
            </a:pPr>
            <a:r>
              <a:rPr lang="ru-RU" sz="2000" b="1" dirty="0" smtClean="0"/>
              <a:t>19. ООО «Швейная фабрика №1»</a:t>
            </a:r>
          </a:p>
          <a:p>
            <a:pPr>
              <a:spcBef>
                <a:spcPts val="600"/>
              </a:spcBef>
            </a:pPr>
            <a:r>
              <a:rPr lang="ru-RU" sz="2000" b="1" dirty="0" smtClean="0"/>
              <a:t>20. ООО </a:t>
            </a:r>
            <a:r>
              <a:rPr lang="ru-RU" sz="2000" b="1" dirty="0"/>
              <a:t>МПП «ГРАНД»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21. АО «</a:t>
            </a:r>
            <a:r>
              <a:rPr lang="ru-RU" sz="2000" b="1" dirty="0" err="1"/>
              <a:t>Канашский</a:t>
            </a:r>
            <a:r>
              <a:rPr lang="ru-RU" sz="2000" b="1" dirty="0"/>
              <a:t> автоагрегатный завод»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22. ОАО «</a:t>
            </a:r>
            <a:r>
              <a:rPr lang="ru-RU" sz="2000" b="1" dirty="0" err="1"/>
              <a:t>Ядринская</a:t>
            </a:r>
            <a:r>
              <a:rPr lang="ru-RU" sz="2000" b="1" dirty="0"/>
              <a:t> швейная фабрика»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24. ООО «ЭЛИНОКС»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26. ЗАО «</a:t>
            </a:r>
            <a:r>
              <a:rPr lang="ru-RU" sz="2000" b="1" dirty="0" err="1"/>
              <a:t>Промтрактор</a:t>
            </a:r>
            <a:r>
              <a:rPr lang="ru-RU" sz="2000" b="1" dirty="0"/>
              <a:t>-Вагон»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27. ООО «</a:t>
            </a:r>
            <a:r>
              <a:rPr lang="ru-RU" sz="2000" b="1" dirty="0" err="1"/>
              <a:t>Хевел</a:t>
            </a:r>
            <a:r>
              <a:rPr lang="ru-RU" sz="2000" b="1" dirty="0"/>
              <a:t>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28. ПАО «ХИМПРОМ»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29. АО «Лента»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30 ООО «КБЭА»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31. АО «ЧПО им. Чапаева</a:t>
            </a:r>
            <a:r>
              <a:rPr lang="ru-RU" sz="2000" b="1" dirty="0" smtClean="0"/>
              <a:t>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32. ООО «Керамика»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33. ООО «</a:t>
            </a:r>
            <a:r>
              <a:rPr lang="ru-RU" sz="2000" b="1" dirty="0" err="1"/>
              <a:t>Унитех</a:t>
            </a:r>
            <a:r>
              <a:rPr lang="ru-RU" sz="2000" b="1" dirty="0"/>
              <a:t>»</a:t>
            </a:r>
          </a:p>
          <a:p>
            <a:pPr>
              <a:spcBef>
                <a:spcPts val="600"/>
              </a:spcBef>
            </a:pPr>
            <a:r>
              <a:rPr lang="ru-RU" sz="2000" b="1" dirty="0"/>
              <a:t>34. АО Фирма «Август»</a:t>
            </a:r>
          </a:p>
          <a:p>
            <a:pPr>
              <a:spcBef>
                <a:spcPts val="600"/>
              </a:spcBef>
            </a:pPr>
            <a:endParaRPr lang="ru-RU" b="1" dirty="0"/>
          </a:p>
          <a:p>
            <a:pPr>
              <a:spcBef>
                <a:spcPts val="600"/>
              </a:spcBef>
            </a:pPr>
            <a:endParaRPr lang="ru-RU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1143000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проблемы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5544616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b="1" dirty="0"/>
              <a:t>Для продукции отраслей специального машиностроения, станкостроения лакокрасочных материалов, легкой промышленности проблема заключается в том, что в качестве подтверждения комплектующих, частей и принадлежностей, материалов (сырья)  требуется  наличие актов экспертизы и (или) сертификатов формы СТ-1 (зарегистрированных в Государственной информационной системе промышленности). На основании которых выдается Заключение </a:t>
            </a:r>
            <a:r>
              <a:rPr lang="ru-RU" b="1" dirty="0" err="1"/>
              <a:t>Минпромторга</a:t>
            </a:r>
            <a:r>
              <a:rPr lang="ru-RU" b="1" dirty="0"/>
              <a:t> РФ</a:t>
            </a:r>
            <a:r>
              <a:rPr lang="ru-RU" b="1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b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b="1" dirty="0"/>
              <a:t>Проблема по </a:t>
            </a:r>
            <a:r>
              <a:rPr lang="ru-RU" b="1" u="sng" dirty="0"/>
              <a:t> </a:t>
            </a:r>
            <a:r>
              <a:rPr lang="ru-RU" b="1" u="sng" dirty="0" err="1"/>
              <a:t>по</a:t>
            </a:r>
            <a:r>
              <a:rPr lang="ru-RU" b="1" u="sng" dirty="0"/>
              <a:t> программному обеспечению</a:t>
            </a:r>
            <a:r>
              <a:rPr lang="ru-RU" b="1" dirty="0"/>
              <a:t>: наличие у юридического лица - налогового резидента стран - членов Евразийского экономического союза исключительных прав на программное обеспечение, используемое в качестве встроенного, прикладного и инженерного программного обеспечения контроллеров, серверов и рабочих станций с операционными системами, аппаратным обеспечением и исполняемыми модулями, рассчитанными на конкретную аппаратуру. Программное обеспечение  должно быть  в реестре. Реестр доступен на официальном сайте ФИПС (Федеральный институт промышленной собственности), ознакомиться с которым можно по ссылке </a:t>
            </a:r>
            <a:r>
              <a:rPr lang="ru-RU" b="1" u="sng" dirty="0">
                <a:hlinkClick r:id="rId2"/>
              </a:rPr>
              <a:t>http://new.fips.ru/registers-web/action?acName=clickRegister&amp;regName=EVM</a:t>
            </a:r>
            <a:r>
              <a:rPr lang="ru-RU" b="1" dirty="0"/>
              <a:t>.</a:t>
            </a:r>
          </a:p>
          <a:p>
            <a:pPr>
              <a:buFont typeface="+mj-lt"/>
              <a:buAutoNum type="arabicPeriod"/>
            </a:pPr>
            <a:r>
              <a:rPr lang="ru-RU" sz="1800" dirty="0" smtClean="0"/>
              <a:t>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256562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640960" cy="6400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проблемы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 станкостроению и по всем отраслям </a:t>
            </a:r>
            <a:r>
              <a:rPr lang="ru-RU" b="1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спецмашиностроения</a:t>
            </a:r>
            <a:r>
              <a:rPr lang="ru-RU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требуется представить перечень производственного оборудования, используемого для производства заявляемой продукции   (группировать  по видам выполняемых технологических операций). </a:t>
            </a:r>
            <a:endParaRPr lang="ru-RU" b="1" dirty="0" smtClean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b="1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спецмашиностроению</a:t>
            </a:r>
            <a:r>
              <a:rPr lang="ru-RU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проблема заключается в том, что в приложении к Постановлению №719 требования к конкретному виду продукции </a:t>
            </a:r>
            <a:r>
              <a:rPr lang="ru-RU" b="1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разделяютя</a:t>
            </a:r>
            <a:r>
              <a:rPr lang="ru-RU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друг от друга точкой с запятой. Все операции (условия), перечисленные через запятую, являются одним требованием и должны выполняться полностью</a:t>
            </a:r>
            <a:r>
              <a:rPr lang="ru-RU" b="1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ru-RU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Проблема заключается в том, что заявитель должен представлять  комплект документов  с </a:t>
            </a:r>
            <a:r>
              <a:rPr lang="ru-RU" b="1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обязательнымии</a:t>
            </a:r>
            <a:r>
              <a:rPr lang="ru-RU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конструкторскими (чертежи деталей, сборочный чертеж, спецификация)  и технологическими документами (технологическая инструкция или маршрутная карта или  карта технологического процесса) .</a:t>
            </a:r>
          </a:p>
        </p:txBody>
      </p:sp>
    </p:spTree>
    <p:extLst>
      <p:ext uri="{BB962C8B-B14F-4D97-AF65-F5344CB8AC3E}">
        <p14:creationId xmlns:p14="http://schemas.microsoft.com/office/powerpoint/2010/main" val="33371472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829</Words>
  <Application>Microsoft Office PowerPoint</Application>
  <PresentationFormat>Экран (4:3)</PresentationFormat>
  <Paragraphs>83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проблемы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Мой домашний</dc:creator>
  <cp:lastModifiedBy>Игорь</cp:lastModifiedBy>
  <cp:revision>36</cp:revision>
  <dcterms:created xsi:type="dcterms:W3CDTF">2019-07-06T13:35:31Z</dcterms:created>
  <dcterms:modified xsi:type="dcterms:W3CDTF">2020-02-20T07:40:24Z</dcterms:modified>
</cp:coreProperties>
</file>