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87" r:id="rId2"/>
    <p:sldId id="298" r:id="rId3"/>
    <p:sldId id="299" r:id="rId4"/>
    <p:sldId id="296" r:id="rId5"/>
    <p:sldId id="300" r:id="rId6"/>
    <p:sldId id="297" r:id="rId7"/>
    <p:sldId id="294" r:id="rId8"/>
    <p:sldId id="302" r:id="rId9"/>
    <p:sldId id="291" r:id="rId10"/>
  </p:sldIdLst>
  <p:sldSz cx="18218150" cy="10225088"/>
  <p:notesSz cx="6858000" cy="9144000"/>
  <p:defaultTextStyle>
    <a:defPPr>
      <a:defRPr lang="ru-RU"/>
    </a:defPPr>
    <a:lvl1pPr marL="0" algn="l" defTabSz="181963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09820" algn="l" defTabSz="181963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19639" algn="l" defTabSz="181963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29457" algn="l" defTabSz="181963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39276" algn="l" defTabSz="181963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49098" algn="l" defTabSz="181963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58913" algn="l" defTabSz="181963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68733" algn="l" defTabSz="181963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278553" algn="l" defTabSz="181963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441" userDrawn="1">
          <p15:clr>
            <a:srgbClr val="A4A3A4"/>
          </p15:clr>
        </p15:guide>
        <p15:guide id="2" pos="1202">
          <p15:clr>
            <a:srgbClr val="A4A3A4"/>
          </p15:clr>
        </p15:guide>
        <p15:guide id="3" pos="567">
          <p15:clr>
            <a:srgbClr val="A4A3A4"/>
          </p15:clr>
        </p15:guide>
        <p15:guide id="4" pos="2109">
          <p15:clr>
            <a:srgbClr val="A4A3A4"/>
          </p15:clr>
        </p15:guide>
        <p15:guide id="5" pos="1474">
          <p15:clr>
            <a:srgbClr val="A4A3A4"/>
          </p15:clr>
        </p15:guide>
        <p15:guide id="6" pos="2336">
          <p15:clr>
            <a:srgbClr val="A4A3A4"/>
          </p15:clr>
        </p15:guide>
        <p15:guide id="7" pos="2971">
          <p15:clr>
            <a:srgbClr val="A4A3A4"/>
          </p15:clr>
        </p15:guide>
        <p15:guide id="8" pos="3198">
          <p15:clr>
            <a:srgbClr val="A4A3A4"/>
          </p15:clr>
        </p15:guide>
        <p15:guide id="9" pos="3833">
          <p15:clr>
            <a:srgbClr val="A4A3A4"/>
          </p15:clr>
        </p15:guide>
        <p15:guide id="10" pos="4060">
          <p15:clr>
            <a:srgbClr val="A4A3A4"/>
          </p15:clr>
        </p15:guide>
        <p15:guide id="11" pos="4695">
          <p15:clr>
            <a:srgbClr val="A4A3A4"/>
          </p15:clr>
        </p15:guide>
        <p15:guide id="12" pos="10183" userDrawn="1">
          <p15:clr>
            <a:srgbClr val="A4A3A4"/>
          </p15:clr>
        </p15:guide>
        <p15:guide id="13" pos="5602">
          <p15:clr>
            <a:srgbClr val="A4A3A4"/>
          </p15:clr>
        </p15:guide>
        <p15:guide id="14" pos="5829" userDrawn="1">
          <p15:clr>
            <a:srgbClr val="A4A3A4"/>
          </p15:clr>
        </p15:guide>
        <p15:guide id="15" pos="6464">
          <p15:clr>
            <a:srgbClr val="A4A3A4"/>
          </p15:clr>
        </p15:guide>
        <p15:guide id="16" pos="6691">
          <p15:clr>
            <a:srgbClr val="A4A3A4"/>
          </p15:clr>
        </p15:guide>
        <p15:guide id="17" pos="7326">
          <p15:clr>
            <a:srgbClr val="A4A3A4"/>
          </p15:clr>
        </p15:guide>
        <p15:guide id="18" pos="7552">
          <p15:clr>
            <a:srgbClr val="A4A3A4"/>
          </p15:clr>
        </p15:guide>
        <p15:guide id="19" pos="8187">
          <p15:clr>
            <a:srgbClr val="A4A3A4"/>
          </p15:clr>
        </p15:guide>
        <p15:guide id="20" pos="8460">
          <p15:clr>
            <a:srgbClr val="A4A3A4"/>
          </p15:clr>
        </p15:guide>
        <p15:guide id="21" pos="9095">
          <p15:clr>
            <a:srgbClr val="A4A3A4"/>
          </p15:clr>
        </p15:guide>
        <p15:guide id="22" pos="9321">
          <p15:clr>
            <a:srgbClr val="A4A3A4"/>
          </p15:clr>
        </p15:guide>
        <p15:guide id="23" pos="9957">
          <p15:clr>
            <a:srgbClr val="A4A3A4"/>
          </p15:clr>
        </p15:guide>
        <p15:guide id="24" pos="10818">
          <p15:clr>
            <a:srgbClr val="A4A3A4"/>
          </p15:clr>
        </p15:guide>
        <p15:guide id="25" pos="487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55AE4"/>
    <a:srgbClr val="3333CC"/>
    <a:srgbClr val="0000FF"/>
    <a:srgbClr val="FFAA1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85" autoAdjust="0"/>
    <p:restoredTop sz="89213" autoAdjust="0"/>
  </p:normalViewPr>
  <p:slideViewPr>
    <p:cSldViewPr>
      <p:cViewPr varScale="1">
        <p:scale>
          <a:sx n="55" d="100"/>
          <a:sy n="55" d="100"/>
        </p:scale>
        <p:origin x="-870" y="-96"/>
      </p:cViewPr>
      <p:guideLst>
        <p:guide orient="horz" pos="6441"/>
        <p:guide pos="1202"/>
        <p:guide pos="567"/>
        <p:guide pos="2109"/>
        <p:guide pos="1474"/>
        <p:guide pos="2336"/>
        <p:guide pos="2971"/>
        <p:guide pos="3198"/>
        <p:guide pos="3833"/>
        <p:guide pos="4060"/>
        <p:guide pos="4695"/>
        <p:guide pos="10183"/>
        <p:guide pos="5602"/>
        <p:guide pos="5829"/>
        <p:guide pos="6464"/>
        <p:guide pos="6691"/>
        <p:guide pos="7326"/>
        <p:guide pos="7552"/>
        <p:guide pos="8187"/>
        <p:guide pos="8460"/>
        <p:guide pos="9095"/>
        <p:guide pos="9321"/>
        <p:guide pos="9957"/>
        <p:guide pos="10818"/>
        <p:guide pos="48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68" y="-77"/>
      </p:cViewPr>
      <p:guideLst>
        <p:guide orient="horz" pos="2880"/>
        <p:guide pos="2160"/>
      </p:guideLst>
    </p:cSldViewPr>
  </p:notes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43047-6575-4BE6-A699-8F0CBF34195F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74650" y="685800"/>
            <a:ext cx="6108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E73E3D-4255-4BEF-81C8-40FFDC603D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5352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1963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09820" algn="l" defTabSz="181963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19639" algn="l" defTabSz="181963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29457" algn="l" defTabSz="181963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39276" algn="l" defTabSz="181963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49098" algn="l" defTabSz="181963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58913" algn="l" defTabSz="181963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68733" algn="l" defTabSz="181963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278553" algn="l" defTabSz="181963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73E3D-4255-4BEF-81C8-40FFDC603DE8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9821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73E3D-4255-4BEF-81C8-40FFDC603DE8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1870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73E3D-4255-4BEF-81C8-40FFDC603DE8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76788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73E3D-4255-4BEF-81C8-40FFDC603DE8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0248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73E3D-4255-4BEF-81C8-40FFDC603DE8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23942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E73E3D-4255-4BEF-81C8-40FFDC603DE8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1298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sz="quarter" idx="11"/>
          </p:nvPr>
        </p:nvSpPr>
        <p:spPr>
          <a:xfrm>
            <a:off x="11990751" y="1133439"/>
            <a:ext cx="5182824" cy="914033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Picture 5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99570" y="1101776"/>
            <a:ext cx="2601853" cy="334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99571" y="2591406"/>
            <a:ext cx="9362030" cy="2521138"/>
          </a:xfrm>
        </p:spPr>
        <p:txBody>
          <a:bodyPr lIns="0" tIns="0" rIns="0" bIns="0" anchor="t">
            <a:noAutofit/>
          </a:bodyPr>
          <a:lstStyle>
            <a:lvl1pPr algn="l">
              <a:defRPr/>
            </a:lvl1pPr>
          </a:lstStyle>
          <a:p>
            <a:r>
              <a:rPr lang="ru-RU" sz="4800" b="1" dirty="0"/>
              <a:t>ЗАГОЛОВОК ПРЕЗЕНТАЦИИ</a:t>
            </a:r>
            <a:br>
              <a:rPr lang="ru-RU" sz="4800" b="1" dirty="0"/>
            </a:br>
            <a:r>
              <a:rPr lang="ru-RU" sz="4800" b="1" dirty="0"/>
              <a:t>ВСЕГДА НАБИРАЕТСЯ ЗАГЛАВНЫМИ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899570" y="8785054"/>
            <a:ext cx="7077075" cy="50323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</a:lstStyle>
          <a:p>
            <a:r>
              <a:rPr lang="ru-RU" sz="1800" dirty="0"/>
              <a:t>Москва, 2021 год</a:t>
            </a:r>
          </a:p>
        </p:txBody>
      </p:sp>
    </p:spTree>
    <p:extLst>
      <p:ext uri="{BB962C8B-B14F-4D97-AF65-F5344CB8AC3E}">
        <p14:creationId xmlns:p14="http://schemas.microsoft.com/office/powerpoint/2010/main" xmlns="" val="2975046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4"/>
          <p:cNvSpPr>
            <a:spLocks noGrp="1"/>
          </p:cNvSpPr>
          <p:nvPr>
            <p:ph type="pic" sz="quarter" idx="10"/>
          </p:nvPr>
        </p:nvSpPr>
        <p:spPr>
          <a:xfrm>
            <a:off x="899935" y="2065248"/>
            <a:ext cx="5184953" cy="815825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Picture 5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99935" y="1101776"/>
            <a:ext cx="2601853" cy="334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 hasCustomPrompt="1"/>
          </p:nvPr>
        </p:nvSpPr>
        <p:spPr>
          <a:xfrm>
            <a:off x="6444705" y="2046789"/>
            <a:ext cx="7993608" cy="3065755"/>
          </a:xfrm>
        </p:spPr>
        <p:txBody>
          <a:bodyPr lIns="0" tIns="0" rIns="0" bIns="0" anchor="t">
            <a:noAutofit/>
          </a:bodyPr>
          <a:lstStyle>
            <a:lvl1pPr algn="l">
              <a:defRPr/>
            </a:lvl1pPr>
          </a:lstStyle>
          <a:p>
            <a:r>
              <a:rPr lang="ru-RU" sz="4800" b="1" dirty="0"/>
              <a:t>ОБЛОЖКА РАЗДЕЛА ПРЕЗЕНТАЦИИ </a:t>
            </a:r>
          </a:p>
        </p:txBody>
      </p:sp>
    </p:spTree>
    <p:extLst>
      <p:ext uri="{BB962C8B-B14F-4D97-AF65-F5344CB8AC3E}">
        <p14:creationId xmlns:p14="http://schemas.microsoft.com/office/powerpoint/2010/main" xmlns="" val="1850991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5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5292198" y="936080"/>
            <a:ext cx="1881773" cy="241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" name="Группа 14"/>
          <p:cNvGrpSpPr/>
          <p:nvPr userDrawn="1"/>
        </p:nvGrpSpPr>
        <p:grpSpPr>
          <a:xfrm>
            <a:off x="17534012" y="883843"/>
            <a:ext cx="684138" cy="313578"/>
            <a:chOff x="17451741" y="889487"/>
            <a:chExt cx="684138" cy="313578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7451741" y="889487"/>
              <a:ext cx="680558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8055263" y="889487"/>
              <a:ext cx="80616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" name="Номер слайда 3"/>
          <p:cNvSpPr>
            <a:spLocks noGrp="1"/>
          </p:cNvSpPr>
          <p:nvPr>
            <p:ph type="sldNum" sz="quarter" idx="16"/>
          </p:nvPr>
        </p:nvSpPr>
        <p:spPr>
          <a:xfrm>
            <a:off x="17530432" y="883843"/>
            <a:ext cx="603522" cy="313578"/>
          </a:xfrm>
        </p:spPr>
        <p:txBody>
          <a:bodyPr lIns="0" tIns="0" rIns="0" bIns="0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fld id="{77CCD23E-997B-4E57-B2D9-5E2603462AC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CFE776-C915-45B1-B263-F60E584CE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9859" y="675874"/>
            <a:ext cx="12837856" cy="1196220"/>
          </a:xfrm>
        </p:spPr>
        <p:txBody>
          <a:bodyPr lIns="0" tIns="0" rIns="0" bIns="0" anchor="t">
            <a:noAutofit/>
          </a:bodyPr>
          <a:lstStyle>
            <a:lvl1pPr algn="l">
              <a:defRPr sz="3900"/>
            </a:lvl1pPr>
          </a:lstStyle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xmlns="" val="3595672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окап телефо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5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5292198" y="936080"/>
            <a:ext cx="1881773" cy="241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" name="Группа 14"/>
          <p:cNvGrpSpPr/>
          <p:nvPr userDrawn="1"/>
        </p:nvGrpSpPr>
        <p:grpSpPr>
          <a:xfrm>
            <a:off x="17534012" y="883843"/>
            <a:ext cx="684138" cy="313578"/>
            <a:chOff x="17451741" y="889487"/>
            <a:chExt cx="684138" cy="313578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7451741" y="889487"/>
              <a:ext cx="680558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8055263" y="889487"/>
              <a:ext cx="80616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1" name="Picture 3" descr="C:\Users\Ольга\Google Диск\_Проекты\VM135 Шаблон презентации ПР\02 дизайн\слайды\айфон-16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5880165" y="2088208"/>
            <a:ext cx="3012886" cy="5940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Users\Ольга\Google Диск\_Проекты\VM135 Шаблон презентации ПР\02 дизайн\слайды\айфон-16.png"/>
          <p:cNvPicPr>
            <a:picLocks noChangeAspect="1" noChangeArrowheads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 bwMode="auto">
          <a:xfrm>
            <a:off x="9541123" y="1944192"/>
            <a:ext cx="5904656" cy="8280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sz="quarter" idx="17" hasCustomPrompt="1"/>
          </p:nvPr>
        </p:nvSpPr>
        <p:spPr>
          <a:xfrm>
            <a:off x="900113" y="2160134"/>
            <a:ext cx="4176712" cy="3672706"/>
          </a:xfrm>
        </p:spPr>
        <p:txBody>
          <a:bodyPr lIns="0" tIns="0" rIns="0" bIns="0">
            <a:normAutofit/>
          </a:bodyPr>
          <a:lstStyle>
            <a:lvl1pPr marL="0" marR="0" indent="0" algn="l" defTabSz="181963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ru-RU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81963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800" dirty="0"/>
              <a:t>Работы, проведенные отделом управления клиентской аналитики, для проекта</a:t>
            </a:r>
          </a:p>
        </p:txBody>
      </p:sp>
      <p:sp>
        <p:nvSpPr>
          <p:cNvPr id="19" name="Рисунок 3">
            <a:extLst>
              <a:ext uri="{FF2B5EF4-FFF2-40B4-BE49-F238E27FC236}">
                <a16:creationId xmlns:a16="http://schemas.microsoft.com/office/drawing/2014/main" xmlns="" id="{4089DFBA-AA42-46CA-961C-F92C5F875ED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96334" y="2286316"/>
            <a:ext cx="2652691" cy="5544770"/>
          </a:xfrm>
          <a:prstGeom prst="roundRect">
            <a:avLst>
              <a:gd name="adj" fmla="val 10423"/>
            </a:avLst>
          </a:prstGeom>
        </p:spPr>
      </p:sp>
      <p:sp>
        <p:nvSpPr>
          <p:cNvPr id="22" name="Рисунок 3">
            <a:extLst>
              <a:ext uri="{FF2B5EF4-FFF2-40B4-BE49-F238E27FC236}">
                <a16:creationId xmlns:a16="http://schemas.microsoft.com/office/drawing/2014/main" xmlns="" id="{4089DFBA-AA42-46CA-961C-F92C5F875ED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965855" y="2304154"/>
            <a:ext cx="5120049" cy="10638588"/>
          </a:xfrm>
          <a:prstGeom prst="roundRect">
            <a:avLst>
              <a:gd name="adj" fmla="val 10423"/>
            </a:avLst>
          </a:prstGeom>
        </p:spPr>
      </p:sp>
      <p:sp>
        <p:nvSpPr>
          <p:cNvPr id="18" name="Номер слайда 3">
            <a:extLst>
              <a:ext uri="{FF2B5EF4-FFF2-40B4-BE49-F238E27FC236}">
                <a16:creationId xmlns:a16="http://schemas.microsoft.com/office/drawing/2014/main" xmlns="" id="{3D243143-1EB5-D44E-ADB1-867F2DAD3B3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7530432" y="883843"/>
            <a:ext cx="603522" cy="313578"/>
          </a:xfrm>
        </p:spPr>
        <p:txBody>
          <a:bodyPr lIns="0" tIns="0" rIns="0" bIns="0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fld id="{77CCD23E-997B-4E57-B2D9-5E2603462AC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96F4D29-733A-4F2F-B9A7-CF767F315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9860" y="675874"/>
            <a:ext cx="13197905" cy="1124210"/>
          </a:xfrm>
        </p:spPr>
        <p:txBody>
          <a:bodyPr lIns="0" tIns="0" rIns="0" bIns="0" anchor="t">
            <a:noAutofit/>
          </a:bodyPr>
          <a:lstStyle>
            <a:lvl1pPr marL="0" algn="l" defTabSz="1819639" rtl="0" eaLnBrk="1" latinLnBrk="0" hangingPunct="1">
              <a:spcBef>
                <a:spcPct val="0"/>
              </a:spcBef>
              <a:buNone/>
              <a:defRPr lang="ru-RU" sz="3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xmlns="" val="421923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окап браузе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5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5292198" y="936080"/>
            <a:ext cx="1881773" cy="241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" name="Группа 14"/>
          <p:cNvGrpSpPr/>
          <p:nvPr userDrawn="1"/>
        </p:nvGrpSpPr>
        <p:grpSpPr>
          <a:xfrm>
            <a:off x="17534012" y="883843"/>
            <a:ext cx="684138" cy="313578"/>
            <a:chOff x="17451741" y="889487"/>
            <a:chExt cx="684138" cy="313578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7451741" y="889487"/>
              <a:ext cx="680558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8055263" y="889487"/>
              <a:ext cx="80616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Текст 2"/>
          <p:cNvSpPr>
            <a:spLocks noGrp="1"/>
          </p:cNvSpPr>
          <p:nvPr>
            <p:ph type="body" sz="quarter" idx="17" hasCustomPrompt="1"/>
          </p:nvPr>
        </p:nvSpPr>
        <p:spPr>
          <a:xfrm>
            <a:off x="900113" y="2160134"/>
            <a:ext cx="4176712" cy="3672706"/>
          </a:xfrm>
        </p:spPr>
        <p:txBody>
          <a:bodyPr lIns="0" tIns="0" rIns="0" bIns="0">
            <a:normAutofit/>
          </a:bodyPr>
          <a:lstStyle>
            <a:lvl1pPr marL="0" marR="0" indent="0" algn="l" defTabSz="181963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ru-RU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81963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800" dirty="0"/>
              <a:t>Работы, проведенные отделом управления клиентской аналитики, для проекта</a:t>
            </a:r>
          </a:p>
        </p:txBody>
      </p:sp>
      <p:pic>
        <p:nvPicPr>
          <p:cNvPr id="18" name="Picture 3" descr="C:\Users\Ольга\Google Диск\_Проекты\VM135 Шаблон презентации ПР\02 дизайн\слайды\браузер-17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4356547" y="720056"/>
            <a:ext cx="11885479" cy="9145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5244528" y="2450477"/>
            <a:ext cx="10076098" cy="6118849"/>
          </a:xfrm>
          <a:custGeom>
            <a:avLst/>
            <a:gdLst>
              <a:gd name="connsiteX0" fmla="*/ 0 w 10064299"/>
              <a:gd name="connsiteY0" fmla="*/ 161526 h 6445557"/>
              <a:gd name="connsiteX1" fmla="*/ 161526 w 10064299"/>
              <a:gd name="connsiteY1" fmla="*/ 0 h 6445557"/>
              <a:gd name="connsiteX2" fmla="*/ 9902773 w 10064299"/>
              <a:gd name="connsiteY2" fmla="*/ 0 h 6445557"/>
              <a:gd name="connsiteX3" fmla="*/ 10064299 w 10064299"/>
              <a:gd name="connsiteY3" fmla="*/ 161526 h 6445557"/>
              <a:gd name="connsiteX4" fmla="*/ 10064299 w 10064299"/>
              <a:gd name="connsiteY4" fmla="*/ 6284031 h 6445557"/>
              <a:gd name="connsiteX5" fmla="*/ 9902773 w 10064299"/>
              <a:gd name="connsiteY5" fmla="*/ 6445557 h 6445557"/>
              <a:gd name="connsiteX6" fmla="*/ 161526 w 10064299"/>
              <a:gd name="connsiteY6" fmla="*/ 6445557 h 6445557"/>
              <a:gd name="connsiteX7" fmla="*/ 0 w 10064299"/>
              <a:gd name="connsiteY7" fmla="*/ 6284031 h 6445557"/>
              <a:gd name="connsiteX8" fmla="*/ 0 w 10064299"/>
              <a:gd name="connsiteY8" fmla="*/ 161526 h 6445557"/>
              <a:gd name="connsiteX0" fmla="*/ 0 w 10064299"/>
              <a:gd name="connsiteY0" fmla="*/ 161526 h 6445557"/>
              <a:gd name="connsiteX1" fmla="*/ 161526 w 10064299"/>
              <a:gd name="connsiteY1" fmla="*/ 0 h 6445557"/>
              <a:gd name="connsiteX2" fmla="*/ 9902773 w 10064299"/>
              <a:gd name="connsiteY2" fmla="*/ 0 h 6445557"/>
              <a:gd name="connsiteX3" fmla="*/ 10064299 w 10064299"/>
              <a:gd name="connsiteY3" fmla="*/ 161526 h 6445557"/>
              <a:gd name="connsiteX4" fmla="*/ 10064299 w 10064299"/>
              <a:gd name="connsiteY4" fmla="*/ 6284031 h 6445557"/>
              <a:gd name="connsiteX5" fmla="*/ 9902773 w 10064299"/>
              <a:gd name="connsiteY5" fmla="*/ 6445557 h 6445557"/>
              <a:gd name="connsiteX6" fmla="*/ 161526 w 10064299"/>
              <a:gd name="connsiteY6" fmla="*/ 6445557 h 6445557"/>
              <a:gd name="connsiteX7" fmla="*/ 0 w 10064299"/>
              <a:gd name="connsiteY7" fmla="*/ 6284031 h 6445557"/>
              <a:gd name="connsiteX8" fmla="*/ 0 w 10064299"/>
              <a:gd name="connsiteY8" fmla="*/ 161526 h 6445557"/>
              <a:gd name="connsiteX0" fmla="*/ 0 w 10064299"/>
              <a:gd name="connsiteY0" fmla="*/ 798656 h 7082687"/>
              <a:gd name="connsiteX1" fmla="*/ 1482982 w 10064299"/>
              <a:gd name="connsiteY1" fmla="*/ 0 h 7082687"/>
              <a:gd name="connsiteX2" fmla="*/ 9902773 w 10064299"/>
              <a:gd name="connsiteY2" fmla="*/ 637130 h 7082687"/>
              <a:gd name="connsiteX3" fmla="*/ 10064299 w 10064299"/>
              <a:gd name="connsiteY3" fmla="*/ 798656 h 7082687"/>
              <a:gd name="connsiteX4" fmla="*/ 10064299 w 10064299"/>
              <a:gd name="connsiteY4" fmla="*/ 6921161 h 7082687"/>
              <a:gd name="connsiteX5" fmla="*/ 9902773 w 10064299"/>
              <a:gd name="connsiteY5" fmla="*/ 7082687 h 7082687"/>
              <a:gd name="connsiteX6" fmla="*/ 161526 w 10064299"/>
              <a:gd name="connsiteY6" fmla="*/ 7082687 h 7082687"/>
              <a:gd name="connsiteX7" fmla="*/ 0 w 10064299"/>
              <a:gd name="connsiteY7" fmla="*/ 6921161 h 7082687"/>
              <a:gd name="connsiteX8" fmla="*/ 0 w 10064299"/>
              <a:gd name="connsiteY8" fmla="*/ 798656 h 7082687"/>
              <a:gd name="connsiteX0" fmla="*/ 0 w 10064299"/>
              <a:gd name="connsiteY0" fmla="*/ 798656 h 7082687"/>
              <a:gd name="connsiteX1" fmla="*/ 1482982 w 10064299"/>
              <a:gd name="connsiteY1" fmla="*/ 0 h 7082687"/>
              <a:gd name="connsiteX2" fmla="*/ 9902773 w 10064299"/>
              <a:gd name="connsiteY2" fmla="*/ 637130 h 7082687"/>
              <a:gd name="connsiteX3" fmla="*/ 10064299 w 10064299"/>
              <a:gd name="connsiteY3" fmla="*/ 798656 h 7082687"/>
              <a:gd name="connsiteX4" fmla="*/ 10064299 w 10064299"/>
              <a:gd name="connsiteY4" fmla="*/ 6921161 h 7082687"/>
              <a:gd name="connsiteX5" fmla="*/ 9902773 w 10064299"/>
              <a:gd name="connsiteY5" fmla="*/ 7082687 h 7082687"/>
              <a:gd name="connsiteX6" fmla="*/ 161526 w 10064299"/>
              <a:gd name="connsiteY6" fmla="*/ 7082687 h 7082687"/>
              <a:gd name="connsiteX7" fmla="*/ 0 w 10064299"/>
              <a:gd name="connsiteY7" fmla="*/ 6921161 h 7082687"/>
              <a:gd name="connsiteX8" fmla="*/ 0 w 10064299"/>
              <a:gd name="connsiteY8" fmla="*/ 798656 h 7082687"/>
              <a:gd name="connsiteX0" fmla="*/ 733538 w 10797837"/>
              <a:gd name="connsiteY0" fmla="*/ 511396 h 6795427"/>
              <a:gd name="connsiteX1" fmla="*/ 10636311 w 10797837"/>
              <a:gd name="connsiteY1" fmla="*/ 349870 h 6795427"/>
              <a:gd name="connsiteX2" fmla="*/ 10797837 w 10797837"/>
              <a:gd name="connsiteY2" fmla="*/ 511396 h 6795427"/>
              <a:gd name="connsiteX3" fmla="*/ 10797837 w 10797837"/>
              <a:gd name="connsiteY3" fmla="*/ 6633901 h 6795427"/>
              <a:gd name="connsiteX4" fmla="*/ 10636311 w 10797837"/>
              <a:gd name="connsiteY4" fmla="*/ 6795427 h 6795427"/>
              <a:gd name="connsiteX5" fmla="*/ 895064 w 10797837"/>
              <a:gd name="connsiteY5" fmla="*/ 6795427 h 6795427"/>
              <a:gd name="connsiteX6" fmla="*/ 733538 w 10797837"/>
              <a:gd name="connsiteY6" fmla="*/ 6633901 h 6795427"/>
              <a:gd name="connsiteX7" fmla="*/ 733538 w 10797837"/>
              <a:gd name="connsiteY7" fmla="*/ 511396 h 6795427"/>
              <a:gd name="connsiteX0" fmla="*/ 733538 w 10797837"/>
              <a:gd name="connsiteY0" fmla="*/ 511396 h 6795427"/>
              <a:gd name="connsiteX1" fmla="*/ 10636311 w 10797837"/>
              <a:gd name="connsiteY1" fmla="*/ 349870 h 6795427"/>
              <a:gd name="connsiteX2" fmla="*/ 10797837 w 10797837"/>
              <a:gd name="connsiteY2" fmla="*/ 511396 h 6795427"/>
              <a:gd name="connsiteX3" fmla="*/ 10797837 w 10797837"/>
              <a:gd name="connsiteY3" fmla="*/ 6633901 h 6795427"/>
              <a:gd name="connsiteX4" fmla="*/ 10636311 w 10797837"/>
              <a:gd name="connsiteY4" fmla="*/ 6795427 h 6795427"/>
              <a:gd name="connsiteX5" fmla="*/ 895064 w 10797837"/>
              <a:gd name="connsiteY5" fmla="*/ 6795427 h 6795427"/>
              <a:gd name="connsiteX6" fmla="*/ 733538 w 10797837"/>
              <a:gd name="connsiteY6" fmla="*/ 6633901 h 6795427"/>
              <a:gd name="connsiteX7" fmla="*/ 733538 w 10797837"/>
              <a:gd name="connsiteY7" fmla="*/ 511396 h 6795427"/>
              <a:gd name="connsiteX0" fmla="*/ 1 w 10064300"/>
              <a:gd name="connsiteY0" fmla="*/ 912714 h 7196745"/>
              <a:gd name="connsiteX1" fmla="*/ 9902774 w 10064300"/>
              <a:gd name="connsiteY1" fmla="*/ 751188 h 7196745"/>
              <a:gd name="connsiteX2" fmla="*/ 10064300 w 10064300"/>
              <a:gd name="connsiteY2" fmla="*/ 912714 h 7196745"/>
              <a:gd name="connsiteX3" fmla="*/ 10064300 w 10064300"/>
              <a:gd name="connsiteY3" fmla="*/ 7035219 h 7196745"/>
              <a:gd name="connsiteX4" fmla="*/ 9902774 w 10064300"/>
              <a:gd name="connsiteY4" fmla="*/ 7196745 h 7196745"/>
              <a:gd name="connsiteX5" fmla="*/ 161527 w 10064300"/>
              <a:gd name="connsiteY5" fmla="*/ 7196745 h 7196745"/>
              <a:gd name="connsiteX6" fmla="*/ 1 w 10064300"/>
              <a:gd name="connsiteY6" fmla="*/ 7035219 h 7196745"/>
              <a:gd name="connsiteX7" fmla="*/ 1 w 10064300"/>
              <a:gd name="connsiteY7" fmla="*/ 912714 h 7196745"/>
              <a:gd name="connsiteX0" fmla="*/ 1 w 10064300"/>
              <a:gd name="connsiteY0" fmla="*/ 912714 h 7196745"/>
              <a:gd name="connsiteX1" fmla="*/ 9902774 w 10064300"/>
              <a:gd name="connsiteY1" fmla="*/ 751188 h 7196745"/>
              <a:gd name="connsiteX2" fmla="*/ 10064300 w 10064300"/>
              <a:gd name="connsiteY2" fmla="*/ 912714 h 7196745"/>
              <a:gd name="connsiteX3" fmla="*/ 10064300 w 10064300"/>
              <a:gd name="connsiteY3" fmla="*/ 7035219 h 7196745"/>
              <a:gd name="connsiteX4" fmla="*/ 9902774 w 10064300"/>
              <a:gd name="connsiteY4" fmla="*/ 7196745 h 7196745"/>
              <a:gd name="connsiteX5" fmla="*/ 161527 w 10064300"/>
              <a:gd name="connsiteY5" fmla="*/ 7196745 h 7196745"/>
              <a:gd name="connsiteX6" fmla="*/ 1 w 10064300"/>
              <a:gd name="connsiteY6" fmla="*/ 7035219 h 7196745"/>
              <a:gd name="connsiteX7" fmla="*/ 1 w 10064300"/>
              <a:gd name="connsiteY7" fmla="*/ 912714 h 7196745"/>
              <a:gd name="connsiteX0" fmla="*/ 1 w 10064300"/>
              <a:gd name="connsiteY0" fmla="*/ 912714 h 7196745"/>
              <a:gd name="connsiteX1" fmla="*/ 9902774 w 10064300"/>
              <a:gd name="connsiteY1" fmla="*/ 751188 h 7196745"/>
              <a:gd name="connsiteX2" fmla="*/ 10064300 w 10064300"/>
              <a:gd name="connsiteY2" fmla="*/ 912714 h 7196745"/>
              <a:gd name="connsiteX3" fmla="*/ 10064300 w 10064300"/>
              <a:gd name="connsiteY3" fmla="*/ 7035219 h 7196745"/>
              <a:gd name="connsiteX4" fmla="*/ 9902774 w 10064300"/>
              <a:gd name="connsiteY4" fmla="*/ 7196745 h 7196745"/>
              <a:gd name="connsiteX5" fmla="*/ 161527 w 10064300"/>
              <a:gd name="connsiteY5" fmla="*/ 7196745 h 7196745"/>
              <a:gd name="connsiteX6" fmla="*/ 1 w 10064300"/>
              <a:gd name="connsiteY6" fmla="*/ 7035219 h 7196745"/>
              <a:gd name="connsiteX7" fmla="*/ 1 w 10064300"/>
              <a:gd name="connsiteY7" fmla="*/ 912714 h 7196745"/>
              <a:gd name="connsiteX0" fmla="*/ 1 w 10064300"/>
              <a:gd name="connsiteY0" fmla="*/ 912714 h 7196745"/>
              <a:gd name="connsiteX1" fmla="*/ 9902774 w 10064300"/>
              <a:gd name="connsiteY1" fmla="*/ 751188 h 7196745"/>
              <a:gd name="connsiteX2" fmla="*/ 10064300 w 10064300"/>
              <a:gd name="connsiteY2" fmla="*/ 912714 h 7196745"/>
              <a:gd name="connsiteX3" fmla="*/ 10064300 w 10064300"/>
              <a:gd name="connsiteY3" fmla="*/ 7035219 h 7196745"/>
              <a:gd name="connsiteX4" fmla="*/ 9902774 w 10064300"/>
              <a:gd name="connsiteY4" fmla="*/ 7196745 h 7196745"/>
              <a:gd name="connsiteX5" fmla="*/ 161527 w 10064300"/>
              <a:gd name="connsiteY5" fmla="*/ 7196745 h 7196745"/>
              <a:gd name="connsiteX6" fmla="*/ 1 w 10064300"/>
              <a:gd name="connsiteY6" fmla="*/ 7035219 h 7196745"/>
              <a:gd name="connsiteX7" fmla="*/ 1 w 10064300"/>
              <a:gd name="connsiteY7" fmla="*/ 912714 h 7196745"/>
              <a:gd name="connsiteX0" fmla="*/ 0 w 10064299"/>
              <a:gd name="connsiteY0" fmla="*/ 765313 h 7049344"/>
              <a:gd name="connsiteX1" fmla="*/ 10064299 w 10064299"/>
              <a:gd name="connsiteY1" fmla="*/ 765313 h 7049344"/>
              <a:gd name="connsiteX2" fmla="*/ 10064299 w 10064299"/>
              <a:gd name="connsiteY2" fmla="*/ 6887818 h 7049344"/>
              <a:gd name="connsiteX3" fmla="*/ 9902773 w 10064299"/>
              <a:gd name="connsiteY3" fmla="*/ 7049344 h 7049344"/>
              <a:gd name="connsiteX4" fmla="*/ 161526 w 10064299"/>
              <a:gd name="connsiteY4" fmla="*/ 7049344 h 7049344"/>
              <a:gd name="connsiteX5" fmla="*/ 0 w 10064299"/>
              <a:gd name="connsiteY5" fmla="*/ 6887818 h 7049344"/>
              <a:gd name="connsiteX6" fmla="*/ 0 w 10064299"/>
              <a:gd name="connsiteY6" fmla="*/ 765313 h 7049344"/>
              <a:gd name="connsiteX0" fmla="*/ 0 w 10076098"/>
              <a:gd name="connsiteY0" fmla="*/ 687714 h 6971745"/>
              <a:gd name="connsiteX1" fmla="*/ 10076098 w 10076098"/>
              <a:gd name="connsiteY1" fmla="*/ 852896 h 6971745"/>
              <a:gd name="connsiteX2" fmla="*/ 10064299 w 10076098"/>
              <a:gd name="connsiteY2" fmla="*/ 6810219 h 6971745"/>
              <a:gd name="connsiteX3" fmla="*/ 9902773 w 10076098"/>
              <a:gd name="connsiteY3" fmla="*/ 6971745 h 6971745"/>
              <a:gd name="connsiteX4" fmla="*/ 161526 w 10076098"/>
              <a:gd name="connsiteY4" fmla="*/ 6971745 h 6971745"/>
              <a:gd name="connsiteX5" fmla="*/ 0 w 10076098"/>
              <a:gd name="connsiteY5" fmla="*/ 6810219 h 6971745"/>
              <a:gd name="connsiteX6" fmla="*/ 0 w 10076098"/>
              <a:gd name="connsiteY6" fmla="*/ 687714 h 6971745"/>
              <a:gd name="connsiteX0" fmla="*/ 0 w 10076098"/>
              <a:gd name="connsiteY0" fmla="*/ 413178 h 6697209"/>
              <a:gd name="connsiteX1" fmla="*/ 10076098 w 10076098"/>
              <a:gd name="connsiteY1" fmla="*/ 578360 h 6697209"/>
              <a:gd name="connsiteX2" fmla="*/ 10064299 w 10076098"/>
              <a:gd name="connsiteY2" fmla="*/ 6535683 h 6697209"/>
              <a:gd name="connsiteX3" fmla="*/ 9902773 w 10076098"/>
              <a:gd name="connsiteY3" fmla="*/ 6697209 h 6697209"/>
              <a:gd name="connsiteX4" fmla="*/ 161526 w 10076098"/>
              <a:gd name="connsiteY4" fmla="*/ 6697209 h 6697209"/>
              <a:gd name="connsiteX5" fmla="*/ 0 w 10076098"/>
              <a:gd name="connsiteY5" fmla="*/ 6535683 h 6697209"/>
              <a:gd name="connsiteX6" fmla="*/ 0 w 10076098"/>
              <a:gd name="connsiteY6" fmla="*/ 413178 h 6697209"/>
              <a:gd name="connsiteX0" fmla="*/ 0 w 10076098"/>
              <a:gd name="connsiteY0" fmla="*/ 455237 h 6562287"/>
              <a:gd name="connsiteX1" fmla="*/ 10076098 w 10076098"/>
              <a:gd name="connsiteY1" fmla="*/ 443438 h 6562287"/>
              <a:gd name="connsiteX2" fmla="*/ 10064299 w 10076098"/>
              <a:gd name="connsiteY2" fmla="*/ 6400761 h 6562287"/>
              <a:gd name="connsiteX3" fmla="*/ 9902773 w 10076098"/>
              <a:gd name="connsiteY3" fmla="*/ 6562287 h 6562287"/>
              <a:gd name="connsiteX4" fmla="*/ 161526 w 10076098"/>
              <a:gd name="connsiteY4" fmla="*/ 6562287 h 6562287"/>
              <a:gd name="connsiteX5" fmla="*/ 0 w 10076098"/>
              <a:gd name="connsiteY5" fmla="*/ 6400761 h 6562287"/>
              <a:gd name="connsiteX6" fmla="*/ 0 w 10076098"/>
              <a:gd name="connsiteY6" fmla="*/ 455237 h 6562287"/>
              <a:gd name="connsiteX0" fmla="*/ 0 w 10076098"/>
              <a:gd name="connsiteY0" fmla="*/ 11799 h 6118849"/>
              <a:gd name="connsiteX1" fmla="*/ 10076098 w 10076098"/>
              <a:gd name="connsiteY1" fmla="*/ 0 h 6118849"/>
              <a:gd name="connsiteX2" fmla="*/ 10064299 w 10076098"/>
              <a:gd name="connsiteY2" fmla="*/ 5957323 h 6118849"/>
              <a:gd name="connsiteX3" fmla="*/ 9902773 w 10076098"/>
              <a:gd name="connsiteY3" fmla="*/ 6118849 h 6118849"/>
              <a:gd name="connsiteX4" fmla="*/ 161526 w 10076098"/>
              <a:gd name="connsiteY4" fmla="*/ 6118849 h 6118849"/>
              <a:gd name="connsiteX5" fmla="*/ 0 w 10076098"/>
              <a:gd name="connsiteY5" fmla="*/ 5957323 h 6118849"/>
              <a:gd name="connsiteX6" fmla="*/ 0 w 10076098"/>
              <a:gd name="connsiteY6" fmla="*/ 11799 h 6118849"/>
              <a:gd name="connsiteX0" fmla="*/ 0 w 10076098"/>
              <a:gd name="connsiteY0" fmla="*/ 11799 h 6118849"/>
              <a:gd name="connsiteX1" fmla="*/ 10076098 w 10076098"/>
              <a:gd name="connsiteY1" fmla="*/ 0 h 6118849"/>
              <a:gd name="connsiteX2" fmla="*/ 10064299 w 10076098"/>
              <a:gd name="connsiteY2" fmla="*/ 5957323 h 6118849"/>
              <a:gd name="connsiteX3" fmla="*/ 9902773 w 10076098"/>
              <a:gd name="connsiteY3" fmla="*/ 6118849 h 6118849"/>
              <a:gd name="connsiteX4" fmla="*/ 161526 w 10076098"/>
              <a:gd name="connsiteY4" fmla="*/ 6118849 h 6118849"/>
              <a:gd name="connsiteX5" fmla="*/ 0 w 10076098"/>
              <a:gd name="connsiteY5" fmla="*/ 5957323 h 6118849"/>
              <a:gd name="connsiteX6" fmla="*/ 0 w 10076098"/>
              <a:gd name="connsiteY6" fmla="*/ 11799 h 6118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76098" h="6118849">
                <a:moveTo>
                  <a:pt x="0" y="11799"/>
                </a:moveTo>
                <a:lnTo>
                  <a:pt x="10076098" y="0"/>
                </a:lnTo>
                <a:lnTo>
                  <a:pt x="10064299" y="5957323"/>
                </a:lnTo>
                <a:cubicBezTo>
                  <a:pt x="10064299" y="6046531"/>
                  <a:pt x="9991981" y="6118849"/>
                  <a:pt x="9902773" y="6118849"/>
                </a:cubicBezTo>
                <a:lnTo>
                  <a:pt x="161526" y="6118849"/>
                </a:lnTo>
                <a:cubicBezTo>
                  <a:pt x="72318" y="6118849"/>
                  <a:pt x="0" y="6046531"/>
                  <a:pt x="0" y="5957323"/>
                </a:cubicBezTo>
                <a:cubicBezTo>
                  <a:pt x="0" y="3916488"/>
                  <a:pt x="1909" y="1966521"/>
                  <a:pt x="0" y="11799"/>
                </a:cubicBezTo>
                <a:close/>
              </a:path>
            </a:pathLst>
          </a:custGeom>
        </p:spPr>
        <p:txBody>
          <a:bodyPr/>
          <a:lstStyle/>
          <a:p>
            <a:endParaRPr lang="ru-RU" dirty="0"/>
          </a:p>
        </p:txBody>
      </p:sp>
      <p:sp>
        <p:nvSpPr>
          <p:cNvPr id="12" name="Номер слайда 3">
            <a:extLst>
              <a:ext uri="{FF2B5EF4-FFF2-40B4-BE49-F238E27FC236}">
                <a16:creationId xmlns:a16="http://schemas.microsoft.com/office/drawing/2014/main" xmlns="" id="{883E7A7A-E7A8-E748-8CFC-E055B927080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7530432" y="883843"/>
            <a:ext cx="603522" cy="313578"/>
          </a:xfrm>
        </p:spPr>
        <p:txBody>
          <a:bodyPr lIns="0" tIns="0" rIns="0" bIns="0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fld id="{77CCD23E-997B-4E57-B2D9-5E2603462AC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00D71C7-09AB-4656-896D-6F962B9D70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454" y="674286"/>
            <a:ext cx="12964149" cy="1207780"/>
          </a:xfrm>
        </p:spPr>
        <p:txBody>
          <a:bodyPr lIns="0" tIns="0" rIns="0" bIns="0" anchor="t">
            <a:noAutofit/>
          </a:bodyPr>
          <a:lstStyle>
            <a:lvl1pPr algn="l">
              <a:defRPr sz="3900"/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xmlns="" val="1829494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окап планш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5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5292198" y="936080"/>
            <a:ext cx="1881773" cy="241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" name="Группа 14"/>
          <p:cNvGrpSpPr/>
          <p:nvPr userDrawn="1"/>
        </p:nvGrpSpPr>
        <p:grpSpPr>
          <a:xfrm>
            <a:off x="17534012" y="883843"/>
            <a:ext cx="684138" cy="313578"/>
            <a:chOff x="17451741" y="889487"/>
            <a:chExt cx="684138" cy="313578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7451741" y="889487"/>
              <a:ext cx="680558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8055263" y="889487"/>
              <a:ext cx="80616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Текст 2"/>
          <p:cNvSpPr>
            <a:spLocks noGrp="1"/>
          </p:cNvSpPr>
          <p:nvPr>
            <p:ph type="body" sz="quarter" idx="17" hasCustomPrompt="1"/>
          </p:nvPr>
        </p:nvSpPr>
        <p:spPr>
          <a:xfrm>
            <a:off x="900113" y="2160134"/>
            <a:ext cx="4176712" cy="3672706"/>
          </a:xfrm>
        </p:spPr>
        <p:txBody>
          <a:bodyPr lIns="0" tIns="0" rIns="0" bIns="0">
            <a:normAutofit/>
          </a:bodyPr>
          <a:lstStyle>
            <a:lvl1pPr marL="0" marR="0" indent="0" algn="l" defTabSz="181963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ru-RU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81963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800" dirty="0"/>
              <a:t>Работы, проведенные отделом управления клиентской аналитики, для проекта</a:t>
            </a:r>
          </a:p>
        </p:txBody>
      </p:sp>
      <p:pic>
        <p:nvPicPr>
          <p:cNvPr id="12" name="Picture 3" descr="C:\Users\Ольга\Google Диск\_Проекты\VM135 Шаблон презентации ПР\02 дизайн\слайды\айпад-18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4068516" y="1662786"/>
            <a:ext cx="13033447" cy="7914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Рисунок 5"/>
          <p:cNvSpPr>
            <a:spLocks noGrp="1"/>
          </p:cNvSpPr>
          <p:nvPr>
            <p:ph type="pic" sz="quarter" idx="18"/>
          </p:nvPr>
        </p:nvSpPr>
        <p:spPr>
          <a:xfrm>
            <a:off x="6372225" y="2448174"/>
            <a:ext cx="8497650" cy="6408890"/>
          </a:xfrm>
          <a:prstGeom prst="roundRect">
            <a:avLst>
              <a:gd name="adj" fmla="val 3261"/>
            </a:avLst>
          </a:prstGeom>
        </p:spPr>
        <p:txBody>
          <a:bodyPr/>
          <a:lstStyle/>
          <a:p>
            <a:endParaRPr lang="ru-RU"/>
          </a:p>
        </p:txBody>
      </p:sp>
      <p:sp>
        <p:nvSpPr>
          <p:cNvPr id="13" name="Номер слайда 3">
            <a:extLst>
              <a:ext uri="{FF2B5EF4-FFF2-40B4-BE49-F238E27FC236}">
                <a16:creationId xmlns:a16="http://schemas.microsoft.com/office/drawing/2014/main" xmlns="" id="{248CF6EF-119E-5245-9FEE-49AEAA6A28E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7530432" y="883843"/>
            <a:ext cx="603522" cy="313578"/>
          </a:xfrm>
        </p:spPr>
        <p:txBody>
          <a:bodyPr lIns="0" tIns="0" rIns="0" bIns="0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fld id="{77CCD23E-997B-4E57-B2D9-5E2603462AC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AA1F1C-934D-4781-B18B-4A09ED4E01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355" y="675874"/>
            <a:ext cx="13757490" cy="1196220"/>
          </a:xfrm>
        </p:spPr>
        <p:txBody>
          <a:bodyPr lIns="0" tIns="0" rIns="0" bIns="0" anchor="t">
            <a:noAutofit/>
          </a:bodyPr>
          <a:lstStyle>
            <a:lvl1pPr algn="l">
              <a:defRPr sz="3900"/>
            </a:lvl1pPr>
          </a:lstStyle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xmlns="" val="3368833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окап ноутбу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5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15292198" y="936080"/>
            <a:ext cx="1881773" cy="241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" name="Группа 14"/>
          <p:cNvGrpSpPr/>
          <p:nvPr userDrawn="1"/>
        </p:nvGrpSpPr>
        <p:grpSpPr>
          <a:xfrm>
            <a:off x="17534012" y="883843"/>
            <a:ext cx="684138" cy="313578"/>
            <a:chOff x="17451741" y="889487"/>
            <a:chExt cx="684138" cy="313578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7451741" y="889487"/>
              <a:ext cx="680558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8055263" y="889487"/>
              <a:ext cx="80616" cy="3135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Текст 2"/>
          <p:cNvSpPr>
            <a:spLocks noGrp="1"/>
          </p:cNvSpPr>
          <p:nvPr>
            <p:ph type="body" sz="quarter" idx="17" hasCustomPrompt="1"/>
          </p:nvPr>
        </p:nvSpPr>
        <p:spPr>
          <a:xfrm>
            <a:off x="900113" y="2160134"/>
            <a:ext cx="4176712" cy="3672706"/>
          </a:xfrm>
        </p:spPr>
        <p:txBody>
          <a:bodyPr lIns="0" tIns="0" rIns="0" bIns="0">
            <a:normAutofit/>
          </a:bodyPr>
          <a:lstStyle>
            <a:lvl1pPr marL="0" marR="0" indent="0" algn="l" defTabSz="181963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ru-RU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81963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800" dirty="0"/>
              <a:t>Работы, проведенные отделом управления клиентской аналитики, для проекта</a:t>
            </a:r>
          </a:p>
        </p:txBody>
      </p:sp>
      <p:pic>
        <p:nvPicPr>
          <p:cNvPr id="13" name="Picture 3" descr="C:\Users\Ольга\Google Диск\_Проекты\VM135 Шаблон презентации ПР\02 дизайн\слайды\ноут-19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4212531" y="1224004"/>
            <a:ext cx="11953328" cy="8368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Рисунок 4"/>
          <p:cNvSpPr>
            <a:spLocks noGrp="1"/>
          </p:cNvSpPr>
          <p:nvPr>
            <p:ph type="pic" sz="quarter" idx="18"/>
          </p:nvPr>
        </p:nvSpPr>
        <p:spPr>
          <a:xfrm>
            <a:off x="5940425" y="2520950"/>
            <a:ext cx="8497888" cy="5327650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3">
            <a:extLst>
              <a:ext uri="{FF2B5EF4-FFF2-40B4-BE49-F238E27FC236}">
                <a16:creationId xmlns:a16="http://schemas.microsoft.com/office/drawing/2014/main" xmlns="" id="{2B7661B4-0F67-1D4A-8E26-2FCAA047C01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7530432" y="883843"/>
            <a:ext cx="603522" cy="313578"/>
          </a:xfrm>
        </p:spPr>
        <p:txBody>
          <a:bodyPr lIns="0" tIns="0" rIns="0" bIns="0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fld id="{77CCD23E-997B-4E57-B2D9-5E2603462AC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83F64F-2402-4C0D-9BB5-79CBB64030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355" y="675875"/>
            <a:ext cx="13461342" cy="1124210"/>
          </a:xfrm>
        </p:spPr>
        <p:txBody>
          <a:bodyPr lIns="0" tIns="0" rIns="0" bIns="0" anchor="t">
            <a:noAutofit/>
          </a:bodyPr>
          <a:lstStyle>
            <a:lvl1pPr algn="l">
              <a:defRPr sz="3900"/>
            </a:lvl1pPr>
          </a:lstStyle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xmlns="" val="3593814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77269" y="1673412"/>
            <a:ext cx="13663613" cy="3559845"/>
          </a:xfrm>
        </p:spPr>
        <p:txBody>
          <a:bodyPr anchor="b"/>
          <a:lstStyle>
            <a:lvl1pPr algn="ctr">
              <a:defRPr sz="894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77269" y="5370539"/>
            <a:ext cx="13663613" cy="2468695"/>
          </a:xfrm>
        </p:spPr>
        <p:txBody>
          <a:bodyPr/>
          <a:lstStyle>
            <a:lvl1pPr marL="0" indent="0" algn="ctr">
              <a:buNone/>
              <a:defRPr sz="3578"/>
            </a:lvl1pPr>
            <a:lvl2pPr marL="681685" indent="0" algn="ctr">
              <a:buNone/>
              <a:defRPr sz="2982"/>
            </a:lvl2pPr>
            <a:lvl3pPr marL="1363370" indent="0" algn="ctr">
              <a:buNone/>
              <a:defRPr sz="2684"/>
            </a:lvl3pPr>
            <a:lvl4pPr marL="2045056" indent="0" algn="ctr">
              <a:buNone/>
              <a:defRPr sz="2386"/>
            </a:lvl4pPr>
            <a:lvl5pPr marL="2726741" indent="0" algn="ctr">
              <a:buNone/>
              <a:defRPr sz="2386"/>
            </a:lvl5pPr>
            <a:lvl6pPr marL="3408426" indent="0" algn="ctr">
              <a:buNone/>
              <a:defRPr sz="2386"/>
            </a:lvl6pPr>
            <a:lvl7pPr marL="4090111" indent="0" algn="ctr">
              <a:buNone/>
              <a:defRPr sz="2386"/>
            </a:lvl7pPr>
            <a:lvl8pPr marL="4771796" indent="0" algn="ctr">
              <a:buNone/>
              <a:defRPr sz="2386"/>
            </a:lvl8pPr>
            <a:lvl9pPr marL="5453482" indent="0" algn="ctr">
              <a:buNone/>
              <a:defRPr sz="2386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BC45C-9841-4A53-8283-9CEA96FAC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8474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2A809-4BC4-41FB-8755-B52864578353}" type="datetime1">
              <a:rPr lang="ru-RU" smtClean="0"/>
              <a:pPr/>
              <a:t>18.04.2024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BC45C-9841-4A53-8283-9CEA96FACF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0307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0909" y="409477"/>
            <a:ext cx="16396335" cy="1704181"/>
          </a:xfrm>
          <a:prstGeom prst="rect">
            <a:avLst/>
          </a:prstGeom>
        </p:spPr>
        <p:txBody>
          <a:bodyPr vert="horz" lIns="181964" tIns="90983" rIns="181964" bIns="90983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0909" y="2385856"/>
            <a:ext cx="16396335" cy="6748085"/>
          </a:xfrm>
          <a:prstGeom prst="rect">
            <a:avLst/>
          </a:prstGeom>
        </p:spPr>
        <p:txBody>
          <a:bodyPr vert="horz" lIns="181964" tIns="90983" rIns="181964" bIns="90983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910907" y="9477143"/>
            <a:ext cx="4250902" cy="544392"/>
          </a:xfrm>
          <a:prstGeom prst="rect">
            <a:avLst/>
          </a:prstGeom>
        </p:spPr>
        <p:txBody>
          <a:bodyPr vert="horz" lIns="181964" tIns="90983" rIns="181964" bIns="90983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3056341" y="9477143"/>
            <a:ext cx="4250902" cy="544392"/>
          </a:xfrm>
          <a:prstGeom prst="rect">
            <a:avLst/>
          </a:prstGeom>
        </p:spPr>
        <p:txBody>
          <a:bodyPr vert="horz" lIns="181964" tIns="90983" rIns="181964" bIns="90983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CD23E-997B-4E57-B2D9-5E2603462A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2147399-B254-9246-8EA2-A215DA96AB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34088" y="9477375"/>
            <a:ext cx="6149975" cy="5445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7B6C81A-8166-614F-AE4A-A34ADBFCB5C2}"/>
              </a:ext>
            </a:extLst>
          </p:cNvPr>
          <p:cNvSpPr txBox="1"/>
          <p:nvPr userDrawn="1"/>
        </p:nvSpPr>
        <p:spPr>
          <a:xfrm rot="16200000">
            <a:off x="14607149" y="5555934"/>
            <a:ext cx="610662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dirty="0">
                <a:solidFill>
                  <a:schemeClr val="bg1">
                    <a:lumMod val="65000"/>
                  </a:schemeClr>
                </a:solidFill>
              </a:rPr>
              <a:t>Колонтитул — название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xmlns="" val="262892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49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hdr="0" ftr="0" dt="0"/>
  <p:txStyles>
    <p:titleStyle>
      <a:lvl1pPr algn="ctr" defTabSz="1819639" rtl="0" eaLnBrk="1" latinLnBrk="0" hangingPunct="1">
        <a:spcBef>
          <a:spcPct val="0"/>
        </a:spcBef>
        <a:buNone/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2366" indent="-682366" algn="l" defTabSz="1819639" rtl="0" eaLnBrk="1" latinLnBrk="0" hangingPunct="1">
        <a:spcBef>
          <a:spcPct val="20000"/>
        </a:spcBef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1478455" indent="-568635" algn="l" defTabSz="1819639" rtl="0" eaLnBrk="1" latinLnBrk="0" hangingPunct="1">
        <a:spcBef>
          <a:spcPct val="20000"/>
        </a:spcBef>
        <a:buFont typeface="Arial" panose="020B0604020202020204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2274546" indent="-454909" algn="l" defTabSz="1819639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3184368" indent="-454909" algn="l" defTabSz="1819639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4094185" indent="-454909" algn="l" defTabSz="1819639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5004007" indent="-454909" algn="l" defTabSz="1819639" rtl="0" eaLnBrk="1" latinLnBrk="0" hangingPunct="1">
        <a:spcBef>
          <a:spcPct val="20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13824" indent="-454909" algn="l" defTabSz="1819639" rtl="0" eaLnBrk="1" latinLnBrk="0" hangingPunct="1">
        <a:spcBef>
          <a:spcPct val="20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23646" indent="-454909" algn="l" defTabSz="1819639" rtl="0" eaLnBrk="1" latinLnBrk="0" hangingPunct="1">
        <a:spcBef>
          <a:spcPct val="20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33463" indent="-454909" algn="l" defTabSz="1819639" rtl="0" eaLnBrk="1" latinLnBrk="0" hangingPunct="1">
        <a:spcBef>
          <a:spcPct val="20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81963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09820" algn="l" defTabSz="181963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19639" algn="l" defTabSz="181963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29457" algn="l" defTabSz="181963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39276" algn="l" defTabSz="181963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49098" algn="l" defTabSz="181963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58913" algn="l" defTabSz="181963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68733" algn="l" defTabSz="181963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278553" algn="l" defTabSz="181963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3220" userDrawn="1">
          <p15:clr>
            <a:srgbClr val="F26B43"/>
          </p15:clr>
        </p15:guide>
        <p15:guide id="2" pos="57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berbank.com/ru/s_m_business/bankingservice/acquiring_total?tab=tariff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alfabank.ru/sme/payservice/internet-acquiring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tatyana.razgonova@russianpost.ru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Tikhonova.Irina@russianpost.ru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xmlns="" id="{C456D11A-4440-4BAE-AA0D-64D22B470C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476" y="2368"/>
          <a:ext cx="2368" cy="2368"/>
        </p:xfrm>
        <a:graphic>
          <a:graphicData uri="http://schemas.openxmlformats.org/presentationml/2006/ole">
            <p:oleObj spid="_x0000_s1027" name="think-cell Slide" r:id="rId3" imgW="360" imgH="360" progId="">
              <p:embed/>
            </p:oleObj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4" t="408" b="-1"/>
          <a:stretch/>
        </p:blipFill>
        <p:spPr>
          <a:xfrm>
            <a:off x="20109" y="0"/>
            <a:ext cx="8543272" cy="102429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497343" y="1020508"/>
            <a:ext cx="3584470" cy="708043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8685072" y="6417756"/>
            <a:ext cx="7993409" cy="1084050"/>
          </a:xfrm>
        </p:spPr>
        <p:txBody>
          <a:bodyPr vert="horz" anchor="b">
            <a:noAutofit/>
          </a:bodyPr>
          <a:lstStyle>
            <a:lvl1pPr algn="ctr"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18936" algn="l">
              <a:spcBef>
                <a:spcPts val="0"/>
              </a:spcBef>
            </a:pPr>
            <a:r>
              <a:rPr lang="ru-RU" sz="9600" dirty="0">
                <a:solidFill>
                  <a:srgbClr val="355AE4"/>
                </a:solidFill>
              </a:rPr>
              <a:t>Почтовый эквайринг</a:t>
            </a:r>
            <a:endParaRPr lang="ru-RU" sz="10735" dirty="0"/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7524855" y="9470645"/>
            <a:ext cx="7947721" cy="437879"/>
          </a:xfrm>
          <a:prstGeom prst="rect">
            <a:avLst/>
          </a:prstGeom>
        </p:spPr>
        <p:txBody>
          <a:bodyPr vert="horz" lIns="136335" tIns="68167" rIns="136335" bIns="68167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dirty="0">
                <a:solidFill>
                  <a:srgbClr val="355AE4"/>
                </a:solidFill>
              </a:rPr>
              <a:t>Продуктовая фабрика, 2024 г., Управляющий продуктом Разгонова Татьяна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BC45C-9841-4A53-8283-9CEA96FACF6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5362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7CCD23E-997B-4E57-B2D9-5E2603462AC4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FFF32304-401B-499E-A87B-A91D39A2C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307" y="157677"/>
            <a:ext cx="15210823" cy="1196220"/>
          </a:xfrm>
        </p:spPr>
        <p:txBody>
          <a:bodyPr/>
          <a:lstStyle/>
          <a:p>
            <a:r>
              <a:rPr lang="ru-RU" sz="3600" b="0" dirty="0"/>
              <a:t>Почтовый эквайринг – </a:t>
            </a:r>
            <a:r>
              <a:rPr lang="ru-RU" sz="1800" b="0" dirty="0"/>
              <a:t>это оплата в онлайне почтовым переводом товаров /работ /услуг реализуемых на сайте и/или мобильном приложении юридического лица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18961422" y="7416800"/>
            <a:ext cx="876845" cy="87684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" name="Соединительная линия уступом 368">
            <a:extLst>
              <a:ext uri="{FF2B5EF4-FFF2-40B4-BE49-F238E27FC236}">
                <a16:creationId xmlns:a16="http://schemas.microsoft.com/office/drawing/2014/main" xmlns="" id="{7945EF5B-915C-78CB-B6C1-52E1F77EDD4E}"/>
              </a:ext>
            </a:extLst>
          </p:cNvPr>
          <p:cNvCxnSpPr>
            <a:cxnSpLocks/>
          </p:cNvCxnSpPr>
          <p:nvPr/>
        </p:nvCxnSpPr>
        <p:spPr>
          <a:xfrm rot="10800000" flipV="1">
            <a:off x="3086810" y="5458325"/>
            <a:ext cx="8412107" cy="1428010"/>
          </a:xfrm>
          <a:prstGeom prst="bentConnector3">
            <a:avLst>
              <a:gd name="adj1" fmla="val 99934"/>
            </a:avLst>
          </a:prstGeom>
          <a:ln w="19050">
            <a:solidFill>
              <a:schemeClr val="bg1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Группа 7">
            <a:extLst>
              <a:ext uri="{FF2B5EF4-FFF2-40B4-BE49-F238E27FC236}">
                <a16:creationId xmlns:a16="http://schemas.microsoft.com/office/drawing/2014/main" xmlns="" id="{DF8091A0-2A2C-72FE-472C-10198E194890}"/>
              </a:ext>
            </a:extLst>
          </p:cNvPr>
          <p:cNvGrpSpPr>
            <a:grpSpLocks noChangeAspect="1"/>
          </p:cNvGrpSpPr>
          <p:nvPr/>
        </p:nvGrpSpPr>
        <p:grpSpPr>
          <a:xfrm>
            <a:off x="1107910" y="1227460"/>
            <a:ext cx="1929112" cy="1679856"/>
            <a:chOff x="9686670" y="1428096"/>
            <a:chExt cx="530463" cy="461923"/>
          </a:xfrm>
        </p:grpSpPr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xmlns="" id="{B48DB89B-A16A-A3C5-C139-FEBB69C5EC97}"/>
                </a:ext>
              </a:extLst>
            </p:cNvPr>
            <p:cNvSpPr/>
            <p:nvPr/>
          </p:nvSpPr>
          <p:spPr>
            <a:xfrm>
              <a:off x="9686670" y="1428096"/>
              <a:ext cx="530463" cy="4619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Google Shape;5515;p119">
              <a:extLst>
                <a:ext uri="{FF2B5EF4-FFF2-40B4-BE49-F238E27FC236}">
                  <a16:creationId xmlns:a16="http://schemas.microsoft.com/office/drawing/2014/main" xmlns="" id="{37563106-66FD-1AFB-7A37-41E52C51D837}"/>
                </a:ext>
              </a:extLst>
            </p:cNvPr>
            <p:cNvSpPr/>
            <p:nvPr/>
          </p:nvSpPr>
          <p:spPr>
            <a:xfrm>
              <a:off x="9749152" y="1456173"/>
              <a:ext cx="405501" cy="405771"/>
            </a:xfrm>
            <a:custGeom>
              <a:avLst/>
              <a:gdLst/>
              <a:ahLst/>
              <a:cxnLst/>
              <a:rect l="l" t="t" r="r" b="b"/>
              <a:pathLst>
                <a:path w="135167" h="135257" extrusionOk="0">
                  <a:moveTo>
                    <a:pt x="90084" y="37500"/>
                  </a:moveTo>
                  <a:cubicBezTo>
                    <a:pt x="90084" y="49926"/>
                    <a:pt x="80010" y="60000"/>
                    <a:pt x="67584" y="60000"/>
                  </a:cubicBezTo>
                  <a:cubicBezTo>
                    <a:pt x="55157" y="60000"/>
                    <a:pt x="45084" y="49926"/>
                    <a:pt x="45084" y="37500"/>
                  </a:cubicBezTo>
                  <a:cubicBezTo>
                    <a:pt x="45084" y="25074"/>
                    <a:pt x="55157" y="15000"/>
                    <a:pt x="67584" y="15000"/>
                  </a:cubicBezTo>
                  <a:cubicBezTo>
                    <a:pt x="80010" y="15000"/>
                    <a:pt x="90084" y="25074"/>
                    <a:pt x="90084" y="37500"/>
                  </a:cubicBezTo>
                  <a:close/>
                  <a:moveTo>
                    <a:pt x="105084" y="37500"/>
                  </a:moveTo>
                  <a:cubicBezTo>
                    <a:pt x="105084" y="58211"/>
                    <a:pt x="88294" y="75000"/>
                    <a:pt x="67584" y="75000"/>
                  </a:cubicBezTo>
                  <a:cubicBezTo>
                    <a:pt x="46873" y="75000"/>
                    <a:pt x="30084" y="58211"/>
                    <a:pt x="30084" y="37500"/>
                  </a:cubicBezTo>
                  <a:cubicBezTo>
                    <a:pt x="30084" y="16789"/>
                    <a:pt x="46873" y="0"/>
                    <a:pt x="67584" y="0"/>
                  </a:cubicBezTo>
                  <a:cubicBezTo>
                    <a:pt x="88294" y="0"/>
                    <a:pt x="105084" y="16789"/>
                    <a:pt x="105084" y="37500"/>
                  </a:cubicBezTo>
                  <a:close/>
                  <a:moveTo>
                    <a:pt x="14724" y="129780"/>
                  </a:moveTo>
                  <a:cubicBezTo>
                    <a:pt x="20364" y="111780"/>
                    <a:pt x="41124" y="97500"/>
                    <a:pt x="67584" y="97500"/>
                  </a:cubicBezTo>
                  <a:cubicBezTo>
                    <a:pt x="94044" y="97500"/>
                    <a:pt x="114804" y="112080"/>
                    <a:pt x="120444" y="129780"/>
                  </a:cubicBezTo>
                  <a:cubicBezTo>
                    <a:pt x="121562" y="133768"/>
                    <a:pt x="125701" y="136095"/>
                    <a:pt x="129690" y="134977"/>
                  </a:cubicBezTo>
                  <a:cubicBezTo>
                    <a:pt x="133678" y="133859"/>
                    <a:pt x="136005" y="129720"/>
                    <a:pt x="134887" y="125731"/>
                  </a:cubicBezTo>
                  <a:cubicBezTo>
                    <a:pt x="134839" y="125559"/>
                    <a:pt x="134784" y="125388"/>
                    <a:pt x="134724" y="125220"/>
                  </a:cubicBezTo>
                  <a:cubicBezTo>
                    <a:pt x="126624" y="99780"/>
                    <a:pt x="98724" y="82500"/>
                    <a:pt x="67584" y="82500"/>
                  </a:cubicBezTo>
                  <a:cubicBezTo>
                    <a:pt x="36444" y="82500"/>
                    <a:pt x="8544" y="99780"/>
                    <a:pt x="444" y="125220"/>
                  </a:cubicBezTo>
                  <a:cubicBezTo>
                    <a:pt x="-957" y="129118"/>
                    <a:pt x="1068" y="133414"/>
                    <a:pt x="4966" y="134814"/>
                  </a:cubicBezTo>
                  <a:cubicBezTo>
                    <a:pt x="8865" y="136214"/>
                    <a:pt x="13160" y="134190"/>
                    <a:pt x="14560" y="130291"/>
                  </a:cubicBezTo>
                  <a:cubicBezTo>
                    <a:pt x="14621" y="130123"/>
                    <a:pt x="14675" y="129953"/>
                    <a:pt x="14724" y="12978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FF79CB19-2109-D969-0896-BE105D79348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3755" t="7592" r="3360" b="7680"/>
          <a:stretch/>
        </p:blipFill>
        <p:spPr>
          <a:xfrm>
            <a:off x="9578651" y="6833739"/>
            <a:ext cx="3166352" cy="1394471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7224A07F-F778-095B-525E-E759B4F1B84B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75460" y="6886335"/>
            <a:ext cx="2951345" cy="1340030"/>
          </a:xfrm>
          <a:prstGeom prst="rect">
            <a:avLst/>
          </a:prstGeom>
        </p:spPr>
      </p:pic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2BA11514-D150-8057-92FE-51416154D58D}"/>
              </a:ext>
            </a:extLst>
          </p:cNvPr>
          <p:cNvSpPr/>
          <p:nvPr/>
        </p:nvSpPr>
        <p:spPr>
          <a:xfrm>
            <a:off x="6850654" y="7839141"/>
            <a:ext cx="22512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E84B2C"/>
                </a:solidFill>
              </a:rPr>
              <a:t>Выплаты по всем операциям на сайте/ в МП</a:t>
            </a:r>
          </a:p>
        </p:txBody>
      </p: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xmlns="" id="{88AB266A-716C-A583-E6A3-3675E1F91135}"/>
              </a:ext>
            </a:extLst>
          </p:cNvPr>
          <p:cNvCxnSpPr>
            <a:cxnSpLocks/>
          </p:cNvCxnSpPr>
          <p:nvPr/>
        </p:nvCxnSpPr>
        <p:spPr>
          <a:xfrm>
            <a:off x="6172892" y="7776914"/>
            <a:ext cx="3440253" cy="2062"/>
          </a:xfrm>
          <a:prstGeom prst="straightConnector1">
            <a:avLst/>
          </a:prstGeom>
          <a:ln w="19050">
            <a:solidFill>
              <a:srgbClr val="E84B2C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Группа 24">
            <a:extLst>
              <a:ext uri="{FF2B5EF4-FFF2-40B4-BE49-F238E27FC236}">
                <a16:creationId xmlns:a16="http://schemas.microsoft.com/office/drawing/2014/main" xmlns="" id="{6AC9BE2F-230B-1F2D-59FF-F9D511BDA88C}"/>
              </a:ext>
            </a:extLst>
          </p:cNvPr>
          <p:cNvGrpSpPr/>
          <p:nvPr/>
        </p:nvGrpSpPr>
        <p:grpSpPr>
          <a:xfrm>
            <a:off x="266655" y="8947440"/>
            <a:ext cx="4699406" cy="1099817"/>
            <a:chOff x="6346236" y="5834173"/>
            <a:chExt cx="3714851" cy="1492819"/>
          </a:xfrm>
        </p:grpSpPr>
        <p:grpSp>
          <p:nvGrpSpPr>
            <p:cNvPr id="26" name="Группа 25">
              <a:extLst>
                <a:ext uri="{FF2B5EF4-FFF2-40B4-BE49-F238E27FC236}">
                  <a16:creationId xmlns:a16="http://schemas.microsoft.com/office/drawing/2014/main" xmlns="" id="{25F76E72-6AED-DCB7-EB91-1A21FD8BDB1D}"/>
                </a:ext>
              </a:extLst>
            </p:cNvPr>
            <p:cNvGrpSpPr/>
            <p:nvPr/>
          </p:nvGrpSpPr>
          <p:grpSpPr>
            <a:xfrm>
              <a:off x="6346236" y="5834173"/>
              <a:ext cx="3714851" cy="1492819"/>
              <a:chOff x="7974871" y="2192250"/>
              <a:chExt cx="2241376" cy="518056"/>
            </a:xfrm>
          </p:grpSpPr>
          <p:sp>
            <p:nvSpPr>
              <p:cNvPr id="29" name="Прямоугольник 28">
                <a:extLst>
                  <a:ext uri="{FF2B5EF4-FFF2-40B4-BE49-F238E27FC236}">
                    <a16:creationId xmlns:a16="http://schemas.microsoft.com/office/drawing/2014/main" xmlns="" id="{0E958276-267B-1A14-FBDA-1E5C91C28847}"/>
                  </a:ext>
                </a:extLst>
              </p:cNvPr>
              <p:cNvSpPr/>
              <p:nvPr/>
            </p:nvSpPr>
            <p:spPr>
              <a:xfrm>
                <a:off x="7974871" y="2192250"/>
                <a:ext cx="2241376" cy="5180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8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0" name="Прямая со стрелкой 29">
                <a:extLst>
                  <a:ext uri="{FF2B5EF4-FFF2-40B4-BE49-F238E27FC236}">
                    <a16:creationId xmlns:a16="http://schemas.microsoft.com/office/drawing/2014/main" xmlns="" id="{10C55C37-6160-1532-875D-6FF9D384CA1F}"/>
                  </a:ext>
                </a:extLst>
              </p:cNvPr>
              <p:cNvCxnSpPr/>
              <p:nvPr/>
            </p:nvCxnSpPr>
            <p:spPr>
              <a:xfrm>
                <a:off x="8106677" y="2326995"/>
                <a:ext cx="327992" cy="0"/>
              </a:xfrm>
              <a:prstGeom prst="straightConnector1">
                <a:avLst/>
              </a:prstGeom>
              <a:ln w="19050">
                <a:solidFill>
                  <a:schemeClr val="accent1"/>
                </a:solidFill>
                <a:prstDash val="solid"/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07B11DB3-C0EA-D5B6-12E1-6DC00DE5667C}"/>
                  </a:ext>
                </a:extLst>
              </p:cNvPr>
              <p:cNvSpPr txBox="1"/>
              <p:nvPr/>
            </p:nvSpPr>
            <p:spPr>
              <a:xfrm>
                <a:off x="8540031" y="2264128"/>
                <a:ext cx="1412134" cy="130477"/>
              </a:xfrm>
              <a:prstGeom prst="rect">
                <a:avLst/>
              </a:prstGeom>
              <a:noFill/>
              <a:ln>
                <a:noFill/>
                <a:prstDash val="solid"/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1200" dirty="0">
                    <a:solidFill>
                      <a:schemeClr val="accent1"/>
                    </a:solidFill>
                  </a:rPr>
                  <a:t>Договоры</a:t>
                </a:r>
              </a:p>
            </p:txBody>
          </p:sp>
          <p:cxnSp>
            <p:nvCxnSpPr>
              <p:cNvPr id="32" name="Прямая со стрелкой 31">
                <a:extLst>
                  <a:ext uri="{FF2B5EF4-FFF2-40B4-BE49-F238E27FC236}">
                    <a16:creationId xmlns:a16="http://schemas.microsoft.com/office/drawing/2014/main" xmlns="" id="{3E766196-3904-24F1-3E9B-BE6F552A9946}"/>
                  </a:ext>
                </a:extLst>
              </p:cNvPr>
              <p:cNvCxnSpPr/>
              <p:nvPr/>
            </p:nvCxnSpPr>
            <p:spPr>
              <a:xfrm>
                <a:off x="8111643" y="2554272"/>
                <a:ext cx="327992" cy="0"/>
              </a:xfrm>
              <a:prstGeom prst="straightConnector1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5379F789-85F6-4155-4A24-69E1F8B35D4E}"/>
                  </a:ext>
                </a:extLst>
              </p:cNvPr>
              <p:cNvSpPr txBox="1"/>
              <p:nvPr/>
            </p:nvSpPr>
            <p:spPr>
              <a:xfrm>
                <a:off x="8520290" y="2488651"/>
                <a:ext cx="1695957" cy="130477"/>
              </a:xfrm>
              <a:prstGeom prst="rect">
                <a:avLst/>
              </a:prstGeom>
              <a:noFill/>
              <a:ln>
                <a:noFill/>
                <a:prstDash val="solid"/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1200" dirty="0">
                    <a:solidFill>
                      <a:schemeClr val="bg1">
                        <a:lumMod val="50000"/>
                      </a:schemeClr>
                    </a:solidFill>
                  </a:rPr>
                  <a:t>Путь покупателя</a:t>
                </a:r>
              </a:p>
            </p:txBody>
          </p:sp>
        </p:grpSp>
        <p:cxnSp>
          <p:nvCxnSpPr>
            <p:cNvPr id="27" name="Прямая со стрелкой 26">
              <a:extLst>
                <a:ext uri="{FF2B5EF4-FFF2-40B4-BE49-F238E27FC236}">
                  <a16:creationId xmlns:a16="http://schemas.microsoft.com/office/drawing/2014/main" xmlns="" id="{94BFB263-DED7-525B-A80E-39942EA0B320}"/>
                </a:ext>
              </a:extLst>
            </p:cNvPr>
            <p:cNvCxnSpPr/>
            <p:nvPr/>
          </p:nvCxnSpPr>
          <p:spPr>
            <a:xfrm>
              <a:off x="6564689" y="6573958"/>
              <a:ext cx="543613" cy="0"/>
            </a:xfrm>
            <a:prstGeom prst="straightConnector1">
              <a:avLst/>
            </a:prstGeom>
            <a:ln w="19050">
              <a:solidFill>
                <a:srgbClr val="E84B2C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0F71BA73-07A2-5391-E298-B1C5FC643EE9}"/>
                </a:ext>
              </a:extLst>
            </p:cNvPr>
            <p:cNvSpPr txBox="1"/>
            <p:nvPr/>
          </p:nvSpPr>
          <p:spPr>
            <a:xfrm>
              <a:off x="7266673" y="6358932"/>
              <a:ext cx="2340467" cy="30936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sz="1200" dirty="0">
                  <a:solidFill>
                    <a:srgbClr val="E84B2C"/>
                  </a:solidFill>
                </a:rPr>
                <a:t>Потоки денежных средств</a:t>
              </a:r>
            </a:p>
          </p:txBody>
        </p:sp>
      </p:grp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xmlns="" id="{1465D6D3-E9AF-2A9F-ACE7-2EC92CFF147B}"/>
              </a:ext>
            </a:extLst>
          </p:cNvPr>
          <p:cNvSpPr/>
          <p:nvPr/>
        </p:nvSpPr>
        <p:spPr>
          <a:xfrm>
            <a:off x="847352" y="6140176"/>
            <a:ext cx="165850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rgbClr val="E84B2C"/>
                </a:solidFill>
              </a:rPr>
              <a:t>Сумма оплаты почтового перевода картой онлайн</a:t>
            </a:r>
          </a:p>
        </p:txBody>
      </p:sp>
      <p:cxnSp>
        <p:nvCxnSpPr>
          <p:cNvPr id="37" name="Соединительная линия уступом 43">
            <a:extLst>
              <a:ext uri="{FF2B5EF4-FFF2-40B4-BE49-F238E27FC236}">
                <a16:creationId xmlns:a16="http://schemas.microsoft.com/office/drawing/2014/main" xmlns="" id="{FB261A9A-3734-1DE6-F4CC-F1D1B3CA1A4B}"/>
              </a:ext>
            </a:extLst>
          </p:cNvPr>
          <p:cNvCxnSpPr>
            <a:cxnSpLocks/>
            <a:endCxn id="88" idx="3"/>
          </p:cNvCxnSpPr>
          <p:nvPr/>
        </p:nvCxnSpPr>
        <p:spPr>
          <a:xfrm rot="5400000" flipH="1" flipV="1">
            <a:off x="10779764" y="3207465"/>
            <a:ext cx="5889412" cy="3253608"/>
          </a:xfrm>
          <a:prstGeom prst="bentConnector4">
            <a:avLst>
              <a:gd name="adj1" fmla="val 115"/>
              <a:gd name="adj2" fmla="val 146987"/>
            </a:avLst>
          </a:prstGeom>
          <a:ln w="19050">
            <a:solidFill>
              <a:srgbClr val="E84B2C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C8B63E60-6AC6-E42C-E297-F3B38996094D}"/>
              </a:ext>
            </a:extLst>
          </p:cNvPr>
          <p:cNvSpPr/>
          <p:nvPr/>
        </p:nvSpPr>
        <p:spPr>
          <a:xfrm>
            <a:off x="14362568" y="7776914"/>
            <a:ext cx="307712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rgbClr val="E84B2C"/>
                </a:solidFill>
              </a:rPr>
              <a:t>Выплата принятых почтовых переводов на расчетный счет юридического лица за минусом тарифа за оказание услуги</a:t>
            </a:r>
          </a:p>
        </p:txBody>
      </p:sp>
      <p:cxnSp>
        <p:nvCxnSpPr>
          <p:cNvPr id="39" name="Соединительная линия уступом 194">
            <a:extLst>
              <a:ext uri="{FF2B5EF4-FFF2-40B4-BE49-F238E27FC236}">
                <a16:creationId xmlns:a16="http://schemas.microsoft.com/office/drawing/2014/main" xmlns="" id="{F2A61BD8-8024-426B-BE9D-2031D1BDA2CD}"/>
              </a:ext>
            </a:extLst>
          </p:cNvPr>
          <p:cNvCxnSpPr>
            <a:cxnSpLocks/>
            <a:stCxn id="11" idx="1"/>
          </p:cNvCxnSpPr>
          <p:nvPr/>
        </p:nvCxnSpPr>
        <p:spPr>
          <a:xfrm rot="10800000" flipH="1" flipV="1">
            <a:off x="1107909" y="2067388"/>
            <a:ext cx="966915" cy="5499310"/>
          </a:xfrm>
          <a:prstGeom prst="bentConnector4">
            <a:avLst>
              <a:gd name="adj1" fmla="val -23642"/>
              <a:gd name="adj2" fmla="val 99985"/>
            </a:avLst>
          </a:prstGeom>
          <a:ln w="19050">
            <a:solidFill>
              <a:srgbClr val="E84B2C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Соединительная линия уступом 238">
            <a:extLst>
              <a:ext uri="{FF2B5EF4-FFF2-40B4-BE49-F238E27FC236}">
                <a16:creationId xmlns:a16="http://schemas.microsoft.com/office/drawing/2014/main" xmlns="" id="{8745FC5D-AB46-DDF0-FC14-5781FCADE6FE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1396860" y="4509282"/>
            <a:ext cx="6747196" cy="1155960"/>
          </a:xfrm>
          <a:prstGeom prst="bentConnector4">
            <a:avLst>
              <a:gd name="adj1" fmla="val 105"/>
              <a:gd name="adj2" fmla="val 284162"/>
            </a:avLst>
          </a:prstGeom>
          <a:ln w="19050">
            <a:solidFill>
              <a:schemeClr val="accent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280">
            <a:extLst>
              <a:ext uri="{FF2B5EF4-FFF2-40B4-BE49-F238E27FC236}">
                <a16:creationId xmlns:a16="http://schemas.microsoft.com/office/drawing/2014/main" xmlns="" id="{3CDE60A4-7FE6-6EB3-C428-548DA3E7AF1E}"/>
              </a:ext>
            </a:extLst>
          </p:cNvPr>
          <p:cNvSpPr/>
          <p:nvPr/>
        </p:nvSpPr>
        <p:spPr>
          <a:xfrm>
            <a:off x="14917442" y="8627056"/>
            <a:ext cx="1694751" cy="42127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accent1"/>
                </a:solidFill>
              </a:rPr>
              <a:t>Договор на почтовые переводы </a:t>
            </a:r>
          </a:p>
        </p:txBody>
      </p:sp>
      <p:cxnSp>
        <p:nvCxnSpPr>
          <p:cNvPr id="44" name="Прямая со стрелкой 43">
            <a:extLst>
              <a:ext uri="{FF2B5EF4-FFF2-40B4-BE49-F238E27FC236}">
                <a16:creationId xmlns:a16="http://schemas.microsoft.com/office/drawing/2014/main" xmlns="" id="{3A08CFF2-248C-B399-DDC1-9073CF8B718D}"/>
              </a:ext>
            </a:extLst>
          </p:cNvPr>
          <p:cNvCxnSpPr>
            <a:cxnSpLocks/>
          </p:cNvCxnSpPr>
          <p:nvPr/>
        </p:nvCxnSpPr>
        <p:spPr>
          <a:xfrm flipV="1">
            <a:off x="2798552" y="1755973"/>
            <a:ext cx="10087380" cy="30427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FBA70652-8154-DD38-8F15-CD0AD9775E77}"/>
              </a:ext>
            </a:extLst>
          </p:cNvPr>
          <p:cNvSpPr txBox="1"/>
          <p:nvPr/>
        </p:nvSpPr>
        <p:spPr>
          <a:xfrm>
            <a:off x="4624697" y="2104776"/>
            <a:ext cx="524909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>
                    <a:lumMod val="50000"/>
                  </a:schemeClr>
                </a:solidFill>
              </a:rPr>
              <a:t>Покупатель выбирает товары/работы/услуги на сайте юридического лица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41E1EBCE-4FE3-15AD-500B-4DEA23BEFA42}"/>
              </a:ext>
            </a:extLst>
          </p:cNvPr>
          <p:cNvSpPr txBox="1"/>
          <p:nvPr/>
        </p:nvSpPr>
        <p:spPr>
          <a:xfrm>
            <a:off x="10690780" y="2939334"/>
            <a:ext cx="30439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>
                    <a:lumMod val="50000"/>
                  </a:schemeClr>
                </a:solidFill>
              </a:rPr>
              <a:t>Покупатель переадресовывается в Вэб-вью Почты для сверки информации по почтовому переводу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A4494D37-0493-30DF-6B1B-CF3840162D8B}"/>
              </a:ext>
            </a:extLst>
          </p:cNvPr>
          <p:cNvSpPr txBox="1"/>
          <p:nvPr/>
        </p:nvSpPr>
        <p:spPr>
          <a:xfrm>
            <a:off x="13815984" y="4729069"/>
            <a:ext cx="24279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>
                    <a:lumMod val="50000"/>
                  </a:schemeClr>
                </a:solidFill>
              </a:rPr>
              <a:t>Покупатель возвращается на сайт юридического лица 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DE8B7512-6620-6C14-3BA0-3364A92C411E}"/>
              </a:ext>
            </a:extLst>
          </p:cNvPr>
          <p:cNvSpPr txBox="1"/>
          <p:nvPr/>
        </p:nvSpPr>
        <p:spPr>
          <a:xfrm>
            <a:off x="4698878" y="4792246"/>
            <a:ext cx="4839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1">
                    <a:lumMod val="50000"/>
                  </a:schemeClr>
                </a:solidFill>
              </a:rPr>
              <a:t>Покупатель вводит реквизиты банковской карты для оплаты почтового перевода</a:t>
            </a:r>
          </a:p>
        </p:txBody>
      </p:sp>
      <p:sp>
        <p:nvSpPr>
          <p:cNvPr id="66" name="Овал 65">
            <a:extLst>
              <a:ext uri="{FF2B5EF4-FFF2-40B4-BE49-F238E27FC236}">
                <a16:creationId xmlns:a16="http://schemas.microsoft.com/office/drawing/2014/main" xmlns="" id="{BAD0B1E0-BBBC-EB60-0BB9-E3C7AF62C044}"/>
              </a:ext>
            </a:extLst>
          </p:cNvPr>
          <p:cNvSpPr/>
          <p:nvPr/>
        </p:nvSpPr>
        <p:spPr>
          <a:xfrm>
            <a:off x="4398195" y="2090161"/>
            <a:ext cx="201948" cy="187066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bg1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67" name="Овал 66">
            <a:extLst>
              <a:ext uri="{FF2B5EF4-FFF2-40B4-BE49-F238E27FC236}">
                <a16:creationId xmlns:a16="http://schemas.microsoft.com/office/drawing/2014/main" xmlns="" id="{23EC9F7A-E93C-8188-00C8-80FBB7085651}"/>
              </a:ext>
            </a:extLst>
          </p:cNvPr>
          <p:cNvSpPr/>
          <p:nvPr/>
        </p:nvSpPr>
        <p:spPr>
          <a:xfrm>
            <a:off x="821363" y="6127936"/>
            <a:ext cx="201948" cy="18706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0" name="Овал 69">
            <a:extLst>
              <a:ext uri="{FF2B5EF4-FFF2-40B4-BE49-F238E27FC236}">
                <a16:creationId xmlns:a16="http://schemas.microsoft.com/office/drawing/2014/main" xmlns="" id="{5AA50C06-EFB2-E38F-D2CD-6EFC49D04641}"/>
              </a:ext>
            </a:extLst>
          </p:cNvPr>
          <p:cNvSpPr/>
          <p:nvPr/>
        </p:nvSpPr>
        <p:spPr>
          <a:xfrm>
            <a:off x="14521478" y="8595929"/>
            <a:ext cx="201948" cy="187066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accent1"/>
                </a:solidFill>
              </a:rPr>
              <a:t>1</a:t>
            </a:r>
          </a:p>
        </p:txBody>
      </p:sp>
      <p:cxnSp>
        <p:nvCxnSpPr>
          <p:cNvPr id="71" name="Прямая соединительная линия 70">
            <a:extLst>
              <a:ext uri="{FF2B5EF4-FFF2-40B4-BE49-F238E27FC236}">
                <a16:creationId xmlns:a16="http://schemas.microsoft.com/office/drawing/2014/main" xmlns="" id="{D8867A18-75DF-89E6-B767-258013DB19B6}"/>
              </a:ext>
            </a:extLst>
          </p:cNvPr>
          <p:cNvCxnSpPr>
            <a:cxnSpLocks/>
          </p:cNvCxnSpPr>
          <p:nvPr/>
        </p:nvCxnSpPr>
        <p:spPr>
          <a:xfrm>
            <a:off x="11498916" y="5483201"/>
            <a:ext cx="15894" cy="1348054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Овал 71">
            <a:extLst>
              <a:ext uri="{FF2B5EF4-FFF2-40B4-BE49-F238E27FC236}">
                <a16:creationId xmlns:a16="http://schemas.microsoft.com/office/drawing/2014/main" xmlns="" id="{8902C4B0-5CA3-4D2C-BB64-C606559CF3E0}"/>
              </a:ext>
            </a:extLst>
          </p:cNvPr>
          <p:cNvSpPr/>
          <p:nvPr/>
        </p:nvSpPr>
        <p:spPr>
          <a:xfrm>
            <a:off x="14128686" y="7839141"/>
            <a:ext cx="201948" cy="18706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73" name="Овал 72">
            <a:extLst>
              <a:ext uri="{FF2B5EF4-FFF2-40B4-BE49-F238E27FC236}">
                <a16:creationId xmlns:a16="http://schemas.microsoft.com/office/drawing/2014/main" xmlns="" id="{8F163029-8312-D31B-D752-D72C45BC8050}"/>
              </a:ext>
            </a:extLst>
          </p:cNvPr>
          <p:cNvSpPr/>
          <p:nvPr/>
        </p:nvSpPr>
        <p:spPr>
          <a:xfrm>
            <a:off x="6457565" y="7865093"/>
            <a:ext cx="201948" cy="18706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5" name="Овал 74">
            <a:extLst>
              <a:ext uri="{FF2B5EF4-FFF2-40B4-BE49-F238E27FC236}">
                <a16:creationId xmlns:a16="http://schemas.microsoft.com/office/drawing/2014/main" xmlns="" id="{58D6B5C6-7DF1-BC3F-0117-44D77BB682EB}"/>
              </a:ext>
            </a:extLst>
          </p:cNvPr>
          <p:cNvSpPr/>
          <p:nvPr/>
        </p:nvSpPr>
        <p:spPr>
          <a:xfrm>
            <a:off x="4391892" y="4757766"/>
            <a:ext cx="201948" cy="187066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bg1">
                    <a:lumMod val="50000"/>
                  </a:schemeClr>
                </a:solidFill>
              </a:rPr>
              <a:t>3</a:t>
            </a:r>
          </a:p>
        </p:txBody>
      </p:sp>
      <p:sp>
        <p:nvSpPr>
          <p:cNvPr id="78" name="Овал 77">
            <a:extLst>
              <a:ext uri="{FF2B5EF4-FFF2-40B4-BE49-F238E27FC236}">
                <a16:creationId xmlns:a16="http://schemas.microsoft.com/office/drawing/2014/main" xmlns="" id="{3BE2B4F5-E2A7-7F43-1063-439B0B1C87E1}"/>
              </a:ext>
            </a:extLst>
          </p:cNvPr>
          <p:cNvSpPr/>
          <p:nvPr/>
        </p:nvSpPr>
        <p:spPr>
          <a:xfrm>
            <a:off x="10407806" y="2953068"/>
            <a:ext cx="201948" cy="187066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bg1">
                    <a:lumMod val="50000"/>
                  </a:schemeClr>
                </a:solidFill>
              </a:rPr>
              <a:t>2</a:t>
            </a:r>
          </a:p>
        </p:txBody>
      </p:sp>
      <p:sp>
        <p:nvSpPr>
          <p:cNvPr id="79" name="Овал 78">
            <a:extLst>
              <a:ext uri="{FF2B5EF4-FFF2-40B4-BE49-F238E27FC236}">
                <a16:creationId xmlns:a16="http://schemas.microsoft.com/office/drawing/2014/main" xmlns="" id="{A582036F-2109-363D-BBBB-13579F1D7164}"/>
              </a:ext>
            </a:extLst>
          </p:cNvPr>
          <p:cNvSpPr/>
          <p:nvPr/>
        </p:nvSpPr>
        <p:spPr>
          <a:xfrm>
            <a:off x="13522522" y="4800337"/>
            <a:ext cx="201948" cy="187066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bg1">
                    <a:lumMod val="50000"/>
                  </a:schemeClr>
                </a:solidFill>
              </a:rPr>
              <a:t>4</a:t>
            </a:r>
          </a:p>
        </p:txBody>
      </p:sp>
      <p:pic>
        <p:nvPicPr>
          <p:cNvPr id="88" name="Рисунок 87">
            <a:extLst>
              <a:ext uri="{FF2B5EF4-FFF2-40B4-BE49-F238E27FC236}">
                <a16:creationId xmlns:a16="http://schemas.microsoft.com/office/drawing/2014/main" xmlns="" id="{35EA4FB7-2AF2-7496-3787-27B4093EE581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3293280" y="871397"/>
            <a:ext cx="2057994" cy="2036331"/>
          </a:xfrm>
          <a:prstGeom prst="rect">
            <a:avLst/>
          </a:prstGeom>
        </p:spPr>
      </p:pic>
      <p:pic>
        <p:nvPicPr>
          <p:cNvPr id="90" name="Рисунок 89">
            <a:extLst>
              <a:ext uri="{FF2B5EF4-FFF2-40B4-BE49-F238E27FC236}">
                <a16:creationId xmlns:a16="http://schemas.microsoft.com/office/drawing/2014/main" xmlns="" id="{3172B8FE-FA05-EECA-99B1-C65BE112D75F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/>
          <a:srcRect l="1849" t="2265" r="5496" b="2265"/>
          <a:stretch/>
        </p:blipFill>
        <p:spPr>
          <a:xfrm>
            <a:off x="11501108" y="7177799"/>
            <a:ext cx="2620236" cy="2910094"/>
          </a:xfrm>
          <a:prstGeom prst="rect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</p:pic>
      <p:pic>
        <p:nvPicPr>
          <p:cNvPr id="96" name="Рисунок 95">
            <a:extLst>
              <a:ext uri="{FF2B5EF4-FFF2-40B4-BE49-F238E27FC236}">
                <a16:creationId xmlns:a16="http://schemas.microsoft.com/office/drawing/2014/main" xmlns="" id="{4A74D42A-5EB3-8DF2-75EA-D759B832251B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991612" y="7123730"/>
            <a:ext cx="2327773" cy="282325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cxnSp>
        <p:nvCxnSpPr>
          <p:cNvPr id="157" name="Соединитель: уступ 156">
            <a:extLst>
              <a:ext uri="{FF2B5EF4-FFF2-40B4-BE49-F238E27FC236}">
                <a16:creationId xmlns:a16="http://schemas.microsoft.com/office/drawing/2014/main" xmlns="" id="{15AAE9C5-E7CE-2E9C-9BEF-26050B1B1F02}"/>
              </a:ext>
            </a:extLst>
          </p:cNvPr>
          <p:cNvCxnSpPr>
            <a:cxnSpLocks/>
          </p:cNvCxnSpPr>
          <p:nvPr/>
        </p:nvCxnSpPr>
        <p:spPr>
          <a:xfrm rot="5400000">
            <a:off x="10574486" y="3777015"/>
            <a:ext cx="4645396" cy="1549423"/>
          </a:xfrm>
          <a:prstGeom prst="bentConnector3">
            <a:avLst>
              <a:gd name="adj1" fmla="val 3250"/>
            </a:avLst>
          </a:prstGeom>
          <a:ln w="19050">
            <a:solidFill>
              <a:schemeClr val="bg1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Соединитель: уступ 161">
            <a:extLst>
              <a:ext uri="{FF2B5EF4-FFF2-40B4-BE49-F238E27FC236}">
                <a16:creationId xmlns:a16="http://schemas.microsoft.com/office/drawing/2014/main" xmlns="" id="{3A64612E-5DB4-8954-41AB-40174ADC905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2026910" y="4109490"/>
            <a:ext cx="4216002" cy="1630012"/>
          </a:xfrm>
          <a:prstGeom prst="bentConnector3">
            <a:avLst>
              <a:gd name="adj1" fmla="val -2528"/>
            </a:avLst>
          </a:prstGeom>
          <a:ln w="19050">
            <a:solidFill>
              <a:schemeClr val="bg1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2" name="Группа 171">
            <a:extLst>
              <a:ext uri="{FF2B5EF4-FFF2-40B4-BE49-F238E27FC236}">
                <a16:creationId xmlns:a16="http://schemas.microsoft.com/office/drawing/2014/main" xmlns="" id="{00F17223-373C-B15C-88DA-6CFABCCA9F21}"/>
              </a:ext>
            </a:extLst>
          </p:cNvPr>
          <p:cNvGrpSpPr>
            <a:grpSpLocks noChangeAspect="1"/>
          </p:cNvGrpSpPr>
          <p:nvPr/>
        </p:nvGrpSpPr>
        <p:grpSpPr>
          <a:xfrm>
            <a:off x="2743584" y="9603946"/>
            <a:ext cx="286800" cy="249743"/>
            <a:chOff x="9686670" y="1428096"/>
            <a:chExt cx="530463" cy="461923"/>
          </a:xfrm>
        </p:grpSpPr>
        <p:sp>
          <p:nvSpPr>
            <p:cNvPr id="173" name="Прямоугольник 172">
              <a:extLst>
                <a:ext uri="{FF2B5EF4-FFF2-40B4-BE49-F238E27FC236}">
                  <a16:creationId xmlns:a16="http://schemas.microsoft.com/office/drawing/2014/main" xmlns="" id="{638647A0-436E-3316-232B-EFDFAAC3CE4B}"/>
                </a:ext>
              </a:extLst>
            </p:cNvPr>
            <p:cNvSpPr/>
            <p:nvPr/>
          </p:nvSpPr>
          <p:spPr>
            <a:xfrm>
              <a:off x="9686670" y="1428096"/>
              <a:ext cx="530463" cy="4619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4" name="Google Shape;5515;p119">
              <a:extLst>
                <a:ext uri="{FF2B5EF4-FFF2-40B4-BE49-F238E27FC236}">
                  <a16:creationId xmlns:a16="http://schemas.microsoft.com/office/drawing/2014/main" xmlns="" id="{E8E5EC10-6E04-D384-F364-F9D917D69F85}"/>
                </a:ext>
              </a:extLst>
            </p:cNvPr>
            <p:cNvSpPr/>
            <p:nvPr/>
          </p:nvSpPr>
          <p:spPr>
            <a:xfrm>
              <a:off x="9749152" y="1456173"/>
              <a:ext cx="405501" cy="405771"/>
            </a:xfrm>
            <a:custGeom>
              <a:avLst/>
              <a:gdLst/>
              <a:ahLst/>
              <a:cxnLst/>
              <a:rect l="l" t="t" r="r" b="b"/>
              <a:pathLst>
                <a:path w="135167" h="135257" extrusionOk="0">
                  <a:moveTo>
                    <a:pt x="90084" y="37500"/>
                  </a:moveTo>
                  <a:cubicBezTo>
                    <a:pt x="90084" y="49926"/>
                    <a:pt x="80010" y="60000"/>
                    <a:pt x="67584" y="60000"/>
                  </a:cubicBezTo>
                  <a:cubicBezTo>
                    <a:pt x="55157" y="60000"/>
                    <a:pt x="45084" y="49926"/>
                    <a:pt x="45084" y="37500"/>
                  </a:cubicBezTo>
                  <a:cubicBezTo>
                    <a:pt x="45084" y="25074"/>
                    <a:pt x="55157" y="15000"/>
                    <a:pt x="67584" y="15000"/>
                  </a:cubicBezTo>
                  <a:cubicBezTo>
                    <a:pt x="80010" y="15000"/>
                    <a:pt x="90084" y="25074"/>
                    <a:pt x="90084" y="37500"/>
                  </a:cubicBezTo>
                  <a:close/>
                  <a:moveTo>
                    <a:pt x="105084" y="37500"/>
                  </a:moveTo>
                  <a:cubicBezTo>
                    <a:pt x="105084" y="58211"/>
                    <a:pt x="88294" y="75000"/>
                    <a:pt x="67584" y="75000"/>
                  </a:cubicBezTo>
                  <a:cubicBezTo>
                    <a:pt x="46873" y="75000"/>
                    <a:pt x="30084" y="58211"/>
                    <a:pt x="30084" y="37500"/>
                  </a:cubicBezTo>
                  <a:cubicBezTo>
                    <a:pt x="30084" y="16789"/>
                    <a:pt x="46873" y="0"/>
                    <a:pt x="67584" y="0"/>
                  </a:cubicBezTo>
                  <a:cubicBezTo>
                    <a:pt x="88294" y="0"/>
                    <a:pt x="105084" y="16789"/>
                    <a:pt x="105084" y="37500"/>
                  </a:cubicBezTo>
                  <a:close/>
                  <a:moveTo>
                    <a:pt x="14724" y="129780"/>
                  </a:moveTo>
                  <a:cubicBezTo>
                    <a:pt x="20364" y="111780"/>
                    <a:pt x="41124" y="97500"/>
                    <a:pt x="67584" y="97500"/>
                  </a:cubicBezTo>
                  <a:cubicBezTo>
                    <a:pt x="94044" y="97500"/>
                    <a:pt x="114804" y="112080"/>
                    <a:pt x="120444" y="129780"/>
                  </a:cubicBezTo>
                  <a:cubicBezTo>
                    <a:pt x="121562" y="133768"/>
                    <a:pt x="125701" y="136095"/>
                    <a:pt x="129690" y="134977"/>
                  </a:cubicBezTo>
                  <a:cubicBezTo>
                    <a:pt x="133678" y="133859"/>
                    <a:pt x="136005" y="129720"/>
                    <a:pt x="134887" y="125731"/>
                  </a:cubicBezTo>
                  <a:cubicBezTo>
                    <a:pt x="134839" y="125559"/>
                    <a:pt x="134784" y="125388"/>
                    <a:pt x="134724" y="125220"/>
                  </a:cubicBezTo>
                  <a:cubicBezTo>
                    <a:pt x="126624" y="99780"/>
                    <a:pt x="98724" y="82500"/>
                    <a:pt x="67584" y="82500"/>
                  </a:cubicBezTo>
                  <a:cubicBezTo>
                    <a:pt x="36444" y="82500"/>
                    <a:pt x="8544" y="99780"/>
                    <a:pt x="444" y="125220"/>
                  </a:cubicBezTo>
                  <a:cubicBezTo>
                    <a:pt x="-957" y="129118"/>
                    <a:pt x="1068" y="133414"/>
                    <a:pt x="4966" y="134814"/>
                  </a:cubicBezTo>
                  <a:cubicBezTo>
                    <a:pt x="8865" y="136214"/>
                    <a:pt x="13160" y="134190"/>
                    <a:pt x="14560" y="130291"/>
                  </a:cubicBezTo>
                  <a:cubicBezTo>
                    <a:pt x="14621" y="130123"/>
                    <a:pt x="14675" y="129953"/>
                    <a:pt x="14724" y="12978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978630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7CCD23E-997B-4E57-B2D9-5E2603462AC4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FFF32304-401B-499E-A87B-A91D39A2C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201" y="286602"/>
            <a:ext cx="15210823" cy="1196220"/>
          </a:xfrm>
        </p:spPr>
        <p:txBody>
          <a:bodyPr/>
          <a:lstStyle/>
          <a:p>
            <a:r>
              <a:rPr lang="ru-RU" sz="4800" b="0" dirty="0"/>
              <a:t>Вам будет интересен Почтовый эквайринг если вы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24403" y="4746819"/>
            <a:ext cx="3343733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b="1" dirty="0"/>
              <a:t>Оплачивают товары</a:t>
            </a:r>
          </a:p>
          <a:p>
            <a:endParaRPr lang="ru-RU" sz="18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659056" y="4413181"/>
            <a:ext cx="4525538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b="1" dirty="0"/>
              <a:t>Зачисляют денежные средства на счёт компании за предоставленные услуги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0669906" y="1722244"/>
            <a:ext cx="5147802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2400" b="1" dirty="0"/>
              <a:t>Организация, оказывающая услуги населению</a:t>
            </a:r>
          </a:p>
        </p:txBody>
      </p:sp>
      <p:grpSp>
        <p:nvGrpSpPr>
          <p:cNvPr id="22" name="Группа 21"/>
          <p:cNvGrpSpPr/>
          <p:nvPr/>
        </p:nvGrpSpPr>
        <p:grpSpPr>
          <a:xfrm>
            <a:off x="673072" y="1719329"/>
            <a:ext cx="288032" cy="288032"/>
            <a:chOff x="1548235" y="3528368"/>
            <a:chExt cx="288032" cy="288032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1548235" y="3528368"/>
              <a:ext cx="288032" cy="2880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1620243" y="3600376"/>
              <a:ext cx="144016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34" name="Прямая соединительная линия 33"/>
          <p:cNvCxnSpPr>
            <a:cxnSpLocks/>
          </p:cNvCxnSpPr>
          <p:nvPr/>
        </p:nvCxnSpPr>
        <p:spPr>
          <a:xfrm>
            <a:off x="797130" y="1976397"/>
            <a:ext cx="8769" cy="86856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747293" y="2844962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18961422" y="7416800"/>
            <a:ext cx="876845" cy="87684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2423241" y="1795211"/>
            <a:ext cx="3960424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2400" b="1" dirty="0"/>
              <a:t>Маркетплейс, магазин, </a:t>
            </a:r>
          </a:p>
          <a:p>
            <a:r>
              <a:rPr lang="ru-RU" sz="2400" b="1" dirty="0"/>
              <a:t>торговая точка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DBD712C-8A19-C5C9-4C06-A3CCD8037398}"/>
              </a:ext>
            </a:extLst>
          </p:cNvPr>
          <p:cNvSpPr txBox="1"/>
          <p:nvPr/>
        </p:nvSpPr>
        <p:spPr>
          <a:xfrm>
            <a:off x="739202" y="3204766"/>
            <a:ext cx="99198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/>
              <a:t>Клиенты вашей компании</a:t>
            </a:r>
            <a:endParaRPr lang="ru-RU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C9C0DC2D-3080-58E0-6812-179A64681A9D}"/>
              </a:ext>
            </a:extLst>
          </p:cNvPr>
          <p:cNvSpPr txBox="1"/>
          <p:nvPr/>
        </p:nvSpPr>
        <p:spPr>
          <a:xfrm>
            <a:off x="2459314" y="8030729"/>
            <a:ext cx="588529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В онлайн-каналах компании</a:t>
            </a:r>
          </a:p>
        </p:txBody>
      </p:sp>
      <p:sp>
        <p:nvSpPr>
          <p:cNvPr id="24" name="Правая фигурная скобка 23">
            <a:extLst>
              <a:ext uri="{FF2B5EF4-FFF2-40B4-BE49-F238E27FC236}">
                <a16:creationId xmlns:a16="http://schemas.microsoft.com/office/drawing/2014/main" xmlns="" id="{F1E7AA8A-5B57-62A2-00EE-B6700287656D}"/>
              </a:ext>
            </a:extLst>
          </p:cNvPr>
          <p:cNvSpPr/>
          <p:nvPr/>
        </p:nvSpPr>
        <p:spPr>
          <a:xfrm rot="5400000">
            <a:off x="8328659" y="-956336"/>
            <a:ext cx="1296180" cy="16319319"/>
          </a:xfrm>
          <a:prstGeom prst="rightBrac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3" name="Группа 52">
            <a:extLst>
              <a:ext uri="{FF2B5EF4-FFF2-40B4-BE49-F238E27FC236}">
                <a16:creationId xmlns:a16="http://schemas.microsoft.com/office/drawing/2014/main" xmlns="" id="{4CF0E8D7-CB29-F77D-1EC0-5A8C1736BC00}"/>
              </a:ext>
            </a:extLst>
          </p:cNvPr>
          <p:cNvGrpSpPr/>
          <p:nvPr/>
        </p:nvGrpSpPr>
        <p:grpSpPr>
          <a:xfrm>
            <a:off x="8200596" y="1791337"/>
            <a:ext cx="288032" cy="288032"/>
            <a:chOff x="1548235" y="3528368"/>
            <a:chExt cx="288032" cy="288032"/>
          </a:xfrm>
        </p:grpSpPr>
        <p:sp>
          <p:nvSpPr>
            <p:cNvPr id="54" name="Прямоугольник 53">
              <a:extLst>
                <a:ext uri="{FF2B5EF4-FFF2-40B4-BE49-F238E27FC236}">
                  <a16:creationId xmlns:a16="http://schemas.microsoft.com/office/drawing/2014/main" xmlns="" id="{E4C4533C-ED9C-52C8-62F2-960227FA48CC}"/>
                </a:ext>
              </a:extLst>
            </p:cNvPr>
            <p:cNvSpPr/>
            <p:nvPr/>
          </p:nvSpPr>
          <p:spPr>
            <a:xfrm>
              <a:off x="1548235" y="3528368"/>
              <a:ext cx="288032" cy="2880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Прямоугольник 54">
              <a:extLst>
                <a:ext uri="{FF2B5EF4-FFF2-40B4-BE49-F238E27FC236}">
                  <a16:creationId xmlns:a16="http://schemas.microsoft.com/office/drawing/2014/main" xmlns="" id="{8A6B7F60-0106-04F6-EC8F-6C85C46E0D4F}"/>
                </a:ext>
              </a:extLst>
            </p:cNvPr>
            <p:cNvSpPr/>
            <p:nvPr/>
          </p:nvSpPr>
          <p:spPr>
            <a:xfrm>
              <a:off x="1620243" y="3600376"/>
              <a:ext cx="144016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xmlns="" id="{6BFEC04D-E8D3-EBDF-B5BE-46F3A48D5032}"/>
              </a:ext>
            </a:extLst>
          </p:cNvPr>
          <p:cNvCxnSpPr>
            <a:cxnSpLocks/>
          </p:cNvCxnSpPr>
          <p:nvPr/>
        </p:nvCxnSpPr>
        <p:spPr>
          <a:xfrm>
            <a:off x="8324654" y="2048405"/>
            <a:ext cx="8769" cy="86856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xmlns="" id="{3019869F-26F1-42D4-A644-EC5275A67904}"/>
              </a:ext>
            </a:extLst>
          </p:cNvPr>
          <p:cNvSpPr/>
          <p:nvPr/>
        </p:nvSpPr>
        <p:spPr>
          <a:xfrm>
            <a:off x="8274817" y="2916970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xmlns="" id="{A1F0D64C-D2F0-300D-2340-4762DBBA8159}"/>
              </a:ext>
            </a:extLst>
          </p:cNvPr>
          <p:cNvCxnSpPr>
            <a:cxnSpLocks/>
            <a:stCxn id="77" idx="2"/>
            <a:endCxn id="63" idx="0"/>
          </p:cNvCxnSpPr>
          <p:nvPr/>
        </p:nvCxnSpPr>
        <p:spPr>
          <a:xfrm>
            <a:off x="817088" y="4259074"/>
            <a:ext cx="2213" cy="165593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xmlns="" id="{21D89302-B3C2-9EA2-87EB-F9BA64B8DEE2}"/>
              </a:ext>
            </a:extLst>
          </p:cNvPr>
          <p:cNvSpPr/>
          <p:nvPr/>
        </p:nvSpPr>
        <p:spPr>
          <a:xfrm>
            <a:off x="747293" y="5915011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Стрелка: вправо 73">
            <a:extLst>
              <a:ext uri="{FF2B5EF4-FFF2-40B4-BE49-F238E27FC236}">
                <a16:creationId xmlns:a16="http://schemas.microsoft.com/office/drawing/2014/main" xmlns="" id="{C22164AA-EFFF-396F-4B24-AE9439EF8B71}"/>
              </a:ext>
            </a:extLst>
          </p:cNvPr>
          <p:cNvSpPr/>
          <p:nvPr/>
        </p:nvSpPr>
        <p:spPr>
          <a:xfrm>
            <a:off x="8605593" y="8314993"/>
            <a:ext cx="815708" cy="472437"/>
          </a:xfrm>
          <a:prstGeom prst="rightArrow">
            <a:avLst/>
          </a:prstGeom>
          <a:noFill/>
          <a:ln>
            <a:solidFill>
              <a:srgbClr val="3333C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xmlns="" id="{65176801-5158-164D-0F4E-85BAF4627FD7}"/>
              </a:ext>
            </a:extLst>
          </p:cNvPr>
          <p:cNvSpPr txBox="1"/>
          <p:nvPr/>
        </p:nvSpPr>
        <p:spPr>
          <a:xfrm>
            <a:off x="10659056" y="7838716"/>
            <a:ext cx="700939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/>
            <a:r>
              <a:rPr lang="ru-RU" sz="3600" b="1" dirty="0">
                <a:solidFill>
                  <a:srgbClr val="355AE4"/>
                </a:solidFill>
                <a:latin typeface="+mn-lt"/>
              </a:rPr>
              <a:t>Планируете сократить расходы на интернет-эквайринг </a:t>
            </a:r>
            <a:r>
              <a:rPr lang="ru-RU" b="1" dirty="0">
                <a:solidFill>
                  <a:srgbClr val="355AE4"/>
                </a:solidFill>
              </a:rPr>
              <a:t>от</a:t>
            </a:r>
            <a:r>
              <a:rPr lang="ru-RU" sz="3600" b="1" dirty="0">
                <a:solidFill>
                  <a:srgbClr val="355AE4"/>
                </a:solidFill>
                <a:latin typeface="+mn-lt"/>
              </a:rPr>
              <a:t> 20%</a:t>
            </a:r>
            <a:endParaRPr lang="ru-RU" sz="3200" b="1" dirty="0">
              <a:solidFill>
                <a:srgbClr val="355AE4"/>
              </a:solidFill>
              <a:latin typeface="+mn-lt"/>
            </a:endParaRPr>
          </a:p>
        </p:txBody>
      </p:sp>
      <p:sp>
        <p:nvSpPr>
          <p:cNvPr id="77" name="Прямоугольник 76">
            <a:extLst>
              <a:ext uri="{FF2B5EF4-FFF2-40B4-BE49-F238E27FC236}">
                <a16:creationId xmlns:a16="http://schemas.microsoft.com/office/drawing/2014/main" xmlns="" id="{6305EDD4-F312-8BAB-A309-B63370BD8244}"/>
              </a:ext>
            </a:extLst>
          </p:cNvPr>
          <p:cNvSpPr/>
          <p:nvPr/>
        </p:nvSpPr>
        <p:spPr>
          <a:xfrm>
            <a:off x="745080" y="4115058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5" name="Прямая соединительная линия 84">
            <a:extLst>
              <a:ext uri="{FF2B5EF4-FFF2-40B4-BE49-F238E27FC236}">
                <a16:creationId xmlns:a16="http://schemas.microsoft.com/office/drawing/2014/main" xmlns="" id="{41BB1117-85EE-2294-93F6-5C67BEC08395}"/>
              </a:ext>
            </a:extLst>
          </p:cNvPr>
          <p:cNvCxnSpPr>
            <a:cxnSpLocks/>
            <a:stCxn id="87" idx="2"/>
            <a:endCxn id="86" idx="0"/>
          </p:cNvCxnSpPr>
          <p:nvPr/>
        </p:nvCxnSpPr>
        <p:spPr>
          <a:xfrm>
            <a:off x="8343891" y="4406838"/>
            <a:ext cx="2213" cy="165593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Прямоугольник 85">
            <a:extLst>
              <a:ext uri="{FF2B5EF4-FFF2-40B4-BE49-F238E27FC236}">
                <a16:creationId xmlns:a16="http://schemas.microsoft.com/office/drawing/2014/main" xmlns="" id="{347F4936-BDC1-C57B-5EB9-CA1943A56AA3}"/>
              </a:ext>
            </a:extLst>
          </p:cNvPr>
          <p:cNvSpPr/>
          <p:nvPr/>
        </p:nvSpPr>
        <p:spPr>
          <a:xfrm>
            <a:off x="8274096" y="6062775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Прямоугольник 86">
            <a:extLst>
              <a:ext uri="{FF2B5EF4-FFF2-40B4-BE49-F238E27FC236}">
                <a16:creationId xmlns:a16="http://schemas.microsoft.com/office/drawing/2014/main" xmlns="" id="{BE0DDC2A-D956-D932-8C1B-E41F40923714}"/>
              </a:ext>
            </a:extLst>
          </p:cNvPr>
          <p:cNvSpPr/>
          <p:nvPr/>
        </p:nvSpPr>
        <p:spPr>
          <a:xfrm>
            <a:off x="8271883" y="4262822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46632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7CCD23E-997B-4E57-B2D9-5E2603462AC4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FFF32304-401B-499E-A87B-A91D39A2C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068" y="111946"/>
            <a:ext cx="12837856" cy="1196220"/>
          </a:xfrm>
        </p:spPr>
        <p:txBody>
          <a:bodyPr/>
          <a:lstStyle/>
          <a:p>
            <a:r>
              <a:rPr lang="ru-RU" sz="4800" dirty="0"/>
              <a:t>Преимущества Почтового эквайринга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17632" y="2319754"/>
            <a:ext cx="426751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b="1" dirty="0"/>
              <a:t>Тариф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105217" y="2313735"/>
            <a:ext cx="334373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dirty="0"/>
              <a:t>Средний  2,5%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1693850" y="2244540"/>
            <a:ext cx="4766645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b="1" dirty="0">
                <a:solidFill>
                  <a:srgbClr val="355AE4"/>
                </a:solidFill>
              </a:rPr>
              <a:t>От 1,8%, чем больше объем тем ниже тариф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2249907" y="1284292"/>
            <a:ext cx="514780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2400" b="1" dirty="0">
                <a:solidFill>
                  <a:srgbClr val="355AE4"/>
                </a:solidFill>
              </a:rPr>
              <a:t>Почтовый эквайринг</a:t>
            </a:r>
          </a:p>
        </p:txBody>
      </p:sp>
      <p:sp>
        <p:nvSpPr>
          <p:cNvPr id="7" name="Пятиугольник 6"/>
          <p:cNvSpPr/>
          <p:nvPr/>
        </p:nvSpPr>
        <p:spPr>
          <a:xfrm>
            <a:off x="564939" y="1929141"/>
            <a:ext cx="16181299" cy="142382"/>
          </a:xfrm>
          <a:custGeom>
            <a:avLst/>
            <a:gdLst>
              <a:gd name="connsiteX0" fmla="*/ 0 w 16759959"/>
              <a:gd name="connsiteY0" fmla="*/ 0 h 144016"/>
              <a:gd name="connsiteX1" fmla="*/ 16687951 w 16759959"/>
              <a:gd name="connsiteY1" fmla="*/ 0 h 144016"/>
              <a:gd name="connsiteX2" fmla="*/ 16759959 w 16759959"/>
              <a:gd name="connsiteY2" fmla="*/ 72008 h 144016"/>
              <a:gd name="connsiteX3" fmla="*/ 16687951 w 16759959"/>
              <a:gd name="connsiteY3" fmla="*/ 144016 h 144016"/>
              <a:gd name="connsiteX4" fmla="*/ 0 w 16759959"/>
              <a:gd name="connsiteY4" fmla="*/ 144016 h 144016"/>
              <a:gd name="connsiteX5" fmla="*/ 0 w 16759959"/>
              <a:gd name="connsiteY5" fmla="*/ 0 h 144016"/>
              <a:gd name="connsiteX0" fmla="*/ 0 w 16790825"/>
              <a:gd name="connsiteY0" fmla="*/ 0 h 144016"/>
              <a:gd name="connsiteX1" fmla="*/ 16687951 w 16790825"/>
              <a:gd name="connsiteY1" fmla="*/ 0 h 144016"/>
              <a:gd name="connsiteX2" fmla="*/ 16790825 w 16790825"/>
              <a:gd name="connsiteY2" fmla="*/ 72008 h 144016"/>
              <a:gd name="connsiteX3" fmla="*/ 16687951 w 16790825"/>
              <a:gd name="connsiteY3" fmla="*/ 144016 h 144016"/>
              <a:gd name="connsiteX4" fmla="*/ 0 w 16790825"/>
              <a:gd name="connsiteY4" fmla="*/ 144016 h 144016"/>
              <a:gd name="connsiteX5" fmla="*/ 0 w 16790825"/>
              <a:gd name="connsiteY5" fmla="*/ 0 h 144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790825" h="144016">
                <a:moveTo>
                  <a:pt x="0" y="0"/>
                </a:moveTo>
                <a:lnTo>
                  <a:pt x="16687951" y="0"/>
                </a:lnTo>
                <a:lnTo>
                  <a:pt x="16790825" y="72008"/>
                </a:lnTo>
                <a:lnTo>
                  <a:pt x="16687951" y="144016"/>
                </a:lnTo>
                <a:lnTo>
                  <a:pt x="0" y="144016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2" name="Группа 21"/>
          <p:cNvGrpSpPr/>
          <p:nvPr/>
        </p:nvGrpSpPr>
        <p:grpSpPr>
          <a:xfrm>
            <a:off x="564939" y="1826557"/>
            <a:ext cx="288032" cy="288032"/>
            <a:chOff x="1548235" y="3528368"/>
            <a:chExt cx="288032" cy="288032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1548235" y="3528368"/>
              <a:ext cx="288032" cy="2880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1620243" y="3600376"/>
              <a:ext cx="144016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5818700" y="1826557"/>
            <a:ext cx="288032" cy="288032"/>
            <a:chOff x="1548235" y="3528368"/>
            <a:chExt cx="288032" cy="288032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1548235" y="3528368"/>
              <a:ext cx="288032" cy="2880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1620243" y="3600376"/>
              <a:ext cx="144016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11406003" y="1826557"/>
            <a:ext cx="288032" cy="288032"/>
            <a:chOff x="1548235" y="3528368"/>
            <a:chExt cx="288032" cy="288032"/>
          </a:xfrm>
        </p:grpSpPr>
        <p:sp>
          <p:nvSpPr>
            <p:cNvPr id="29" name="Прямоугольник 28"/>
            <p:cNvSpPr/>
            <p:nvPr/>
          </p:nvSpPr>
          <p:spPr>
            <a:xfrm>
              <a:off x="1548235" y="3528368"/>
              <a:ext cx="288032" cy="2880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1620243" y="3600376"/>
              <a:ext cx="144016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34" name="Прямая соединительная линия 33"/>
          <p:cNvCxnSpPr>
            <a:stCxn id="21" idx="2"/>
          </p:cNvCxnSpPr>
          <p:nvPr/>
        </p:nvCxnSpPr>
        <p:spPr>
          <a:xfrm>
            <a:off x="708955" y="2114589"/>
            <a:ext cx="6804" cy="475508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645964" y="2982381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73616" y="6757480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5890708" y="3411740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>
            <a:off x="5961201" y="2074982"/>
            <a:ext cx="1515" cy="296154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11491495" y="2793780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11549834" y="2155619"/>
            <a:ext cx="0" cy="68732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/>
          <p:cNvSpPr/>
          <p:nvPr/>
        </p:nvSpPr>
        <p:spPr>
          <a:xfrm>
            <a:off x="18961422" y="7416800"/>
            <a:ext cx="876845" cy="87684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7003585" y="1281346"/>
            <a:ext cx="396042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2400" b="1" dirty="0"/>
              <a:t>Интернет эквайринг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5886677" y="4980524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643751" y="4192639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86B85F6-8ECF-DF18-4E37-46507B6E767B}"/>
              </a:ext>
            </a:extLst>
          </p:cNvPr>
          <p:cNvSpPr/>
          <p:nvPr/>
        </p:nvSpPr>
        <p:spPr>
          <a:xfrm>
            <a:off x="859775" y="3150302"/>
            <a:ext cx="426751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en-US" sz="2400" b="1" dirty="0"/>
              <a:t>SLA</a:t>
            </a:r>
            <a:endParaRPr lang="ru-RU" sz="24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36287E5C-1851-7AC6-3904-851AA5BA9ACD}"/>
              </a:ext>
            </a:extLst>
          </p:cNvPr>
          <p:cNvSpPr/>
          <p:nvPr/>
        </p:nvSpPr>
        <p:spPr>
          <a:xfrm>
            <a:off x="6093063" y="3054389"/>
            <a:ext cx="426751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dirty="0"/>
              <a:t>Т+1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EEEF57F1-5B99-1014-F853-6663F13B877F}"/>
              </a:ext>
            </a:extLst>
          </p:cNvPr>
          <p:cNvSpPr/>
          <p:nvPr/>
        </p:nvSpPr>
        <p:spPr>
          <a:xfrm>
            <a:off x="11693850" y="3156221"/>
            <a:ext cx="426751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b="1" dirty="0">
                <a:solidFill>
                  <a:srgbClr val="355AE4"/>
                </a:solidFill>
              </a:rPr>
              <a:t>От Т0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07F9244D-5224-50B2-3E06-561C924416FD}"/>
              </a:ext>
            </a:extLst>
          </p:cNvPr>
          <p:cNvSpPr/>
          <p:nvPr/>
        </p:nvSpPr>
        <p:spPr>
          <a:xfrm>
            <a:off x="738544" y="3984793"/>
            <a:ext cx="461179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b="1" dirty="0"/>
              <a:t>Пользовательский сценарий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00DD34F0-7BF3-B0D3-2345-75B962E95291}"/>
              </a:ext>
            </a:extLst>
          </p:cNvPr>
          <p:cNvSpPr/>
          <p:nvPr/>
        </p:nvSpPr>
        <p:spPr>
          <a:xfrm>
            <a:off x="778750" y="5673712"/>
            <a:ext cx="426751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b="1" dirty="0"/>
              <a:t>Особенности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18004E76-F272-1D37-A8BD-523E5BD265BF}"/>
              </a:ext>
            </a:extLst>
          </p:cNvPr>
          <p:cNvSpPr/>
          <p:nvPr/>
        </p:nvSpPr>
        <p:spPr>
          <a:xfrm>
            <a:off x="6092431" y="3753276"/>
            <a:ext cx="5183856" cy="1631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dirty="0"/>
              <a:t>- Моментальное списание денежных средств</a:t>
            </a:r>
          </a:p>
          <a:p>
            <a:pPr marL="180000"/>
            <a:endParaRPr lang="ru-RU" sz="600" dirty="0"/>
          </a:p>
          <a:p>
            <a:pPr marL="180000"/>
            <a:r>
              <a:rPr lang="ru-RU" sz="2400" dirty="0"/>
              <a:t>- Моментальное подтверждение о списании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7AA4AE99-836F-EB17-F2F7-CF10C2693065}"/>
              </a:ext>
            </a:extLst>
          </p:cNvPr>
          <p:cNvSpPr/>
          <p:nvPr/>
        </p:nvSpPr>
        <p:spPr>
          <a:xfrm>
            <a:off x="11562382" y="3753276"/>
            <a:ext cx="5183856" cy="1631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b="1" dirty="0">
                <a:solidFill>
                  <a:srgbClr val="355AE4"/>
                </a:solidFill>
              </a:rPr>
              <a:t>- Моментальное списание денежных средств</a:t>
            </a:r>
          </a:p>
          <a:p>
            <a:pPr marL="180000"/>
            <a:endParaRPr lang="ru-RU" sz="600" b="1" dirty="0">
              <a:solidFill>
                <a:srgbClr val="355AE4"/>
              </a:solidFill>
            </a:endParaRPr>
          </a:p>
          <a:p>
            <a:pPr marL="180000"/>
            <a:r>
              <a:rPr lang="ru-RU" sz="2400" b="1" dirty="0">
                <a:solidFill>
                  <a:srgbClr val="355AE4"/>
                </a:solidFill>
              </a:rPr>
              <a:t>- Моментальное подтверждение о списании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7B62F084-E5F5-1592-878D-8AB0CF475589}"/>
              </a:ext>
            </a:extLst>
          </p:cNvPr>
          <p:cNvSpPr/>
          <p:nvPr/>
        </p:nvSpPr>
        <p:spPr>
          <a:xfrm>
            <a:off x="6046889" y="5673712"/>
            <a:ext cx="5183856" cy="14773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dirty="0"/>
              <a:t>- Тариф зависит от Банка эмитента и платежной системы</a:t>
            </a:r>
          </a:p>
          <a:p>
            <a:pPr marL="180000"/>
            <a:r>
              <a:rPr lang="ru-RU" sz="2400" dirty="0"/>
              <a:t>- Ограничение на оплату кредитной картой через СБП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FC70DAAA-B792-7FFC-8DE1-FA05B702F51B}"/>
              </a:ext>
            </a:extLst>
          </p:cNvPr>
          <p:cNvSpPr/>
          <p:nvPr/>
        </p:nvSpPr>
        <p:spPr>
          <a:xfrm>
            <a:off x="11567993" y="5492105"/>
            <a:ext cx="6016879" cy="48936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b="1" dirty="0">
                <a:solidFill>
                  <a:srgbClr val="355AE4"/>
                </a:solidFill>
              </a:rPr>
              <a:t>- Тариф НЕ зависит от Банка эмитента и платежной системы</a:t>
            </a:r>
          </a:p>
          <a:p>
            <a:pPr marL="180000"/>
            <a:endParaRPr lang="ru-RU" sz="600" b="1" dirty="0">
              <a:solidFill>
                <a:srgbClr val="355AE4"/>
              </a:solidFill>
            </a:endParaRPr>
          </a:p>
          <a:p>
            <a:pPr marL="180000"/>
            <a:r>
              <a:rPr lang="ru-RU" sz="2400" b="1" dirty="0">
                <a:solidFill>
                  <a:srgbClr val="355AE4"/>
                </a:solidFill>
              </a:rPr>
              <a:t>- Возможность оплаты дебетовой/кредитной картой</a:t>
            </a:r>
          </a:p>
          <a:p>
            <a:pPr marL="180000"/>
            <a:endParaRPr lang="ru-RU" sz="600" b="1" dirty="0">
              <a:solidFill>
                <a:srgbClr val="355AE4"/>
              </a:solidFill>
            </a:endParaRPr>
          </a:p>
          <a:p>
            <a:pPr marL="180000"/>
            <a:r>
              <a:rPr lang="ru-RU" sz="2400" b="1" dirty="0">
                <a:solidFill>
                  <a:srgbClr val="355AE4"/>
                </a:solidFill>
              </a:rPr>
              <a:t>- Максимальная сумма транзакции 15 тыс. руб. </a:t>
            </a:r>
            <a:r>
              <a:rPr lang="ru-RU" sz="2400" dirty="0">
                <a:solidFill>
                  <a:srgbClr val="355AE4"/>
                </a:solidFill>
              </a:rPr>
              <a:t>(выше необходима идентификация через ЕСИА)</a:t>
            </a:r>
          </a:p>
          <a:p>
            <a:pPr marL="180000"/>
            <a:endParaRPr lang="ru-RU" sz="600" dirty="0">
              <a:solidFill>
                <a:srgbClr val="355AE4"/>
              </a:solidFill>
            </a:endParaRPr>
          </a:p>
          <a:p>
            <a:pPr marL="180000"/>
            <a:r>
              <a:rPr lang="ru-RU" sz="2400" b="1" dirty="0">
                <a:solidFill>
                  <a:srgbClr val="355AE4"/>
                </a:solidFill>
              </a:rPr>
              <a:t>- Отображение транзакции как почтовый перевод</a:t>
            </a:r>
          </a:p>
          <a:p>
            <a:pPr marL="180000"/>
            <a:endParaRPr lang="ru-RU" sz="600" b="1" dirty="0">
              <a:solidFill>
                <a:srgbClr val="355AE4"/>
              </a:solidFill>
            </a:endParaRPr>
          </a:p>
          <a:p>
            <a:pPr marL="180000"/>
            <a:r>
              <a:rPr lang="ru-RU" sz="2400" b="1" dirty="0">
                <a:solidFill>
                  <a:srgbClr val="355AE4"/>
                </a:solidFill>
              </a:rPr>
              <a:t>- Не начисляется кэшбек</a:t>
            </a:r>
          </a:p>
          <a:p>
            <a:pPr marL="180000"/>
            <a:endParaRPr lang="ru-RU" sz="600" b="1" dirty="0">
              <a:solidFill>
                <a:srgbClr val="355AE4"/>
              </a:solidFill>
            </a:endParaRPr>
          </a:p>
          <a:p>
            <a:pPr marL="180000"/>
            <a:r>
              <a:rPr lang="ru-RU" sz="2400" b="1" dirty="0">
                <a:solidFill>
                  <a:srgbClr val="355AE4"/>
                </a:solidFill>
              </a:rPr>
              <a:t>- Возврат выплаченного перевода не возможен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AFE9E890-D358-E641-E8C4-F39A09EE31B0}"/>
              </a:ext>
            </a:extLst>
          </p:cNvPr>
          <p:cNvSpPr txBox="1"/>
          <p:nvPr/>
        </p:nvSpPr>
        <p:spPr>
          <a:xfrm>
            <a:off x="1603782" y="8199499"/>
            <a:ext cx="992266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0" dirty="0">
                <a:latin typeface="+mn-lt"/>
              </a:rPr>
              <a:t>Легко адаптируемся под ваши потребности -  фулстек команда работает на Клиента</a:t>
            </a:r>
            <a:endParaRPr lang="ru-RU" sz="2800" dirty="0"/>
          </a:p>
        </p:txBody>
      </p:sp>
      <p:grpSp>
        <p:nvGrpSpPr>
          <p:cNvPr id="44" name="Группа 43">
            <a:extLst>
              <a:ext uri="{FF2B5EF4-FFF2-40B4-BE49-F238E27FC236}">
                <a16:creationId xmlns:a16="http://schemas.microsoft.com/office/drawing/2014/main" xmlns="" id="{4BA6DEE9-522A-8231-D1FF-8622FC80061E}"/>
              </a:ext>
            </a:extLst>
          </p:cNvPr>
          <p:cNvGrpSpPr/>
          <p:nvPr/>
        </p:nvGrpSpPr>
        <p:grpSpPr>
          <a:xfrm>
            <a:off x="202494" y="8443940"/>
            <a:ext cx="1273148" cy="1255617"/>
            <a:chOff x="4345696" y="4887959"/>
            <a:chExt cx="653113" cy="577460"/>
          </a:xfrm>
        </p:grpSpPr>
        <p:sp>
          <p:nvSpPr>
            <p:cNvPr id="45" name="Freeform 273">
              <a:extLst>
                <a:ext uri="{FF2B5EF4-FFF2-40B4-BE49-F238E27FC236}">
                  <a16:creationId xmlns:a16="http://schemas.microsoft.com/office/drawing/2014/main" xmlns="" id="{11C82F79-DCD1-8415-2867-8DDD804567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8308" y="4887959"/>
              <a:ext cx="580501" cy="345194"/>
            </a:xfrm>
            <a:custGeom>
              <a:avLst/>
              <a:gdLst>
                <a:gd name="T0" fmla="*/ 0 w 356"/>
                <a:gd name="T1" fmla="*/ 55 h 212"/>
                <a:gd name="T2" fmla="*/ 0 w 356"/>
                <a:gd name="T3" fmla="*/ 25 h 212"/>
                <a:gd name="T4" fmla="*/ 26 w 356"/>
                <a:gd name="T5" fmla="*/ 0 h 212"/>
                <a:gd name="T6" fmla="*/ 331 w 356"/>
                <a:gd name="T7" fmla="*/ 0 h 212"/>
                <a:gd name="T8" fmla="*/ 356 w 356"/>
                <a:gd name="T9" fmla="*/ 25 h 212"/>
                <a:gd name="T10" fmla="*/ 356 w 356"/>
                <a:gd name="T11" fmla="*/ 187 h 212"/>
                <a:gd name="T12" fmla="*/ 331 w 356"/>
                <a:gd name="T13" fmla="*/ 212 h 212"/>
                <a:gd name="T14" fmla="*/ 120 w 356"/>
                <a:gd name="T1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6" h="212">
                  <a:moveTo>
                    <a:pt x="0" y="55"/>
                  </a:moveTo>
                  <a:cubicBezTo>
                    <a:pt x="0" y="25"/>
                    <a:pt x="0" y="25"/>
                    <a:pt x="0" y="25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331" y="0"/>
                    <a:pt x="331" y="0"/>
                    <a:pt x="331" y="0"/>
                  </a:cubicBezTo>
                  <a:cubicBezTo>
                    <a:pt x="345" y="0"/>
                    <a:pt x="356" y="12"/>
                    <a:pt x="356" y="25"/>
                  </a:cubicBezTo>
                  <a:cubicBezTo>
                    <a:pt x="356" y="187"/>
                    <a:pt x="356" y="187"/>
                    <a:pt x="356" y="187"/>
                  </a:cubicBezTo>
                  <a:cubicBezTo>
                    <a:pt x="356" y="200"/>
                    <a:pt x="345" y="212"/>
                    <a:pt x="331" y="212"/>
                  </a:cubicBezTo>
                  <a:cubicBezTo>
                    <a:pt x="120" y="212"/>
                    <a:pt x="120" y="212"/>
                    <a:pt x="120" y="212"/>
                  </a:cubicBezTo>
                </a:path>
              </a:pathLst>
            </a:custGeom>
            <a:solidFill>
              <a:srgbClr val="FFFFFF"/>
            </a:solidFill>
            <a:ln w="28575" cap="flat">
              <a:solidFill>
                <a:srgbClr val="355AE4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Freeform 274">
              <a:extLst>
                <a:ext uri="{FF2B5EF4-FFF2-40B4-BE49-F238E27FC236}">
                  <a16:creationId xmlns:a16="http://schemas.microsoft.com/office/drawing/2014/main" xmlns="" id="{B5BDAFCF-CD8D-81E3-7573-E156820EA25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8308" y="4887959"/>
              <a:ext cx="580501" cy="345194"/>
            </a:xfrm>
            <a:custGeom>
              <a:avLst/>
              <a:gdLst>
                <a:gd name="T0" fmla="*/ 0 w 356"/>
                <a:gd name="T1" fmla="*/ 55 h 212"/>
                <a:gd name="T2" fmla="*/ 0 w 356"/>
                <a:gd name="T3" fmla="*/ 25 h 212"/>
                <a:gd name="T4" fmla="*/ 26 w 356"/>
                <a:gd name="T5" fmla="*/ 0 h 212"/>
                <a:gd name="T6" fmla="*/ 331 w 356"/>
                <a:gd name="T7" fmla="*/ 0 h 212"/>
                <a:gd name="T8" fmla="*/ 356 w 356"/>
                <a:gd name="T9" fmla="*/ 25 h 212"/>
                <a:gd name="T10" fmla="*/ 356 w 356"/>
                <a:gd name="T11" fmla="*/ 187 h 212"/>
                <a:gd name="T12" fmla="*/ 331 w 356"/>
                <a:gd name="T13" fmla="*/ 212 h 212"/>
                <a:gd name="T14" fmla="*/ 120 w 356"/>
                <a:gd name="T1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6" h="212">
                  <a:moveTo>
                    <a:pt x="0" y="55"/>
                  </a:moveTo>
                  <a:cubicBezTo>
                    <a:pt x="0" y="25"/>
                    <a:pt x="0" y="25"/>
                    <a:pt x="0" y="25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331" y="0"/>
                    <a:pt x="331" y="0"/>
                    <a:pt x="331" y="0"/>
                  </a:cubicBezTo>
                  <a:cubicBezTo>
                    <a:pt x="345" y="0"/>
                    <a:pt x="356" y="12"/>
                    <a:pt x="356" y="25"/>
                  </a:cubicBezTo>
                  <a:cubicBezTo>
                    <a:pt x="356" y="187"/>
                    <a:pt x="356" y="187"/>
                    <a:pt x="356" y="187"/>
                  </a:cubicBezTo>
                  <a:cubicBezTo>
                    <a:pt x="356" y="200"/>
                    <a:pt x="345" y="212"/>
                    <a:pt x="331" y="212"/>
                  </a:cubicBezTo>
                  <a:cubicBezTo>
                    <a:pt x="120" y="212"/>
                    <a:pt x="120" y="212"/>
                    <a:pt x="120" y="212"/>
                  </a:cubicBezTo>
                </a:path>
              </a:pathLst>
            </a:cu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Rectangle 275">
              <a:extLst>
                <a:ext uri="{FF2B5EF4-FFF2-40B4-BE49-F238E27FC236}">
                  <a16:creationId xmlns:a16="http://schemas.microsoft.com/office/drawing/2014/main" xmlns="" id="{DCF2FB8B-1727-D080-1394-D9540165F1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8836" y="5233153"/>
              <a:ext cx="123028" cy="96750"/>
            </a:xfrm>
            <a:prstGeom prst="rect">
              <a:avLst/>
            </a:prstGeom>
            <a:solidFill>
              <a:srgbClr val="FFFFFF"/>
            </a:solidFill>
            <a:ln w="28575" cap="flat">
              <a:solidFill>
                <a:srgbClr val="355AE4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Freeform 276">
              <a:extLst>
                <a:ext uri="{FF2B5EF4-FFF2-40B4-BE49-F238E27FC236}">
                  <a16:creationId xmlns:a16="http://schemas.microsoft.com/office/drawing/2014/main" xmlns="" id="{EACDD700-E520-8820-BFC9-406BCA2ACF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0003" y="5329903"/>
              <a:ext cx="279500" cy="0"/>
            </a:xfrm>
            <a:custGeom>
              <a:avLst/>
              <a:gdLst>
                <a:gd name="T0" fmla="*/ 0 w 234"/>
                <a:gd name="T1" fmla="*/ 234 w 234"/>
                <a:gd name="T2" fmla="*/ 0 w 23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34">
                  <a:moveTo>
                    <a:pt x="0" y="0"/>
                  </a:moveTo>
                  <a:lnTo>
                    <a:pt x="23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9" name="Line 277">
              <a:extLst>
                <a:ext uri="{FF2B5EF4-FFF2-40B4-BE49-F238E27FC236}">
                  <a16:creationId xmlns:a16="http://schemas.microsoft.com/office/drawing/2014/main" xmlns="" id="{1D3D89B3-4AE3-7E49-2742-544967A243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0003" y="5329903"/>
              <a:ext cx="279500" cy="0"/>
            </a:xfrm>
            <a:prstGeom prst="line">
              <a:avLst/>
            </a:prstGeom>
            <a:noFill/>
            <a:ln w="28575" cap="flat">
              <a:solidFill>
                <a:srgbClr val="355A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278">
              <a:extLst>
                <a:ext uri="{FF2B5EF4-FFF2-40B4-BE49-F238E27FC236}">
                  <a16:creationId xmlns:a16="http://schemas.microsoft.com/office/drawing/2014/main" xmlns="" id="{9B0B17D9-7CAA-2B41-C51A-75DD4DCB6EE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5696" y="5281528"/>
              <a:ext cx="304441" cy="183891"/>
            </a:xfrm>
            <a:custGeom>
              <a:avLst/>
              <a:gdLst>
                <a:gd name="T0" fmla="*/ 316 w 316"/>
                <a:gd name="T1" fmla="*/ 158 h 158"/>
                <a:gd name="T2" fmla="*/ 158 w 316"/>
                <a:gd name="T3" fmla="*/ 0 h 158"/>
                <a:gd name="T4" fmla="*/ 0 w 316"/>
                <a:gd name="T5" fmla="*/ 158 h 158"/>
                <a:gd name="T6" fmla="*/ 316 w 316"/>
                <a:gd name="T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6" h="158">
                  <a:moveTo>
                    <a:pt x="316" y="158"/>
                  </a:moveTo>
                  <a:cubicBezTo>
                    <a:pt x="316" y="71"/>
                    <a:pt x="245" y="0"/>
                    <a:pt x="158" y="0"/>
                  </a:cubicBezTo>
                  <a:cubicBezTo>
                    <a:pt x="71" y="0"/>
                    <a:pt x="0" y="71"/>
                    <a:pt x="0" y="158"/>
                  </a:cubicBezTo>
                  <a:lnTo>
                    <a:pt x="316" y="158"/>
                  </a:ln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Line 279">
              <a:extLst>
                <a:ext uri="{FF2B5EF4-FFF2-40B4-BE49-F238E27FC236}">
                  <a16:creationId xmlns:a16="http://schemas.microsoft.com/office/drawing/2014/main" xmlns="" id="{089BDA9B-BD08-5F1C-0A74-9CDDE3637D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88447" y="5073098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Line 280">
              <a:extLst>
                <a:ext uri="{FF2B5EF4-FFF2-40B4-BE49-F238E27FC236}">
                  <a16:creationId xmlns:a16="http://schemas.microsoft.com/office/drawing/2014/main" xmlns="" id="{E6722BF2-A23B-99DE-5D7A-23F490D333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88447" y="5073098"/>
              <a:ext cx="0" cy="0"/>
            </a:xfrm>
            <a:prstGeom prst="line">
              <a:avLst/>
            </a:prstGeom>
            <a:noFill/>
            <a:ln w="28575" cap="flat">
              <a:solidFill>
                <a:srgbClr val="355A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Line 281">
              <a:extLst>
                <a:ext uri="{FF2B5EF4-FFF2-40B4-BE49-F238E27FC236}">
                  <a16:creationId xmlns:a16="http://schemas.microsoft.com/office/drawing/2014/main" xmlns="" id="{5657F1AB-8491-ADFE-6BA2-E6BEFEB746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6641" y="5414708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Line 282">
              <a:extLst>
                <a:ext uri="{FF2B5EF4-FFF2-40B4-BE49-F238E27FC236}">
                  <a16:creationId xmlns:a16="http://schemas.microsoft.com/office/drawing/2014/main" xmlns="" id="{F172CD64-E081-8BB7-7CAA-7BFE684179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6641" y="5414708"/>
              <a:ext cx="0" cy="0"/>
            </a:xfrm>
            <a:prstGeom prst="line">
              <a:avLst/>
            </a:prstGeom>
            <a:noFill/>
            <a:ln w="28575" cap="flat">
              <a:solidFill>
                <a:srgbClr val="355A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6" name="Line 283">
              <a:extLst>
                <a:ext uri="{FF2B5EF4-FFF2-40B4-BE49-F238E27FC236}">
                  <a16:creationId xmlns:a16="http://schemas.microsoft.com/office/drawing/2014/main" xmlns="" id="{F56C7F14-D8DF-E7CB-C1CE-DE5BFB9DD9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49364" y="5403958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" name="Line 284">
              <a:extLst>
                <a:ext uri="{FF2B5EF4-FFF2-40B4-BE49-F238E27FC236}">
                  <a16:creationId xmlns:a16="http://schemas.microsoft.com/office/drawing/2014/main" xmlns="" id="{CB7A15B1-929A-9424-9280-46489CBAF2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49364" y="5403958"/>
              <a:ext cx="0" cy="0"/>
            </a:xfrm>
            <a:prstGeom prst="line">
              <a:avLst/>
            </a:prstGeom>
            <a:noFill/>
            <a:ln w="28575" cap="flat">
              <a:solidFill>
                <a:srgbClr val="355A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" name="Freeform 285">
              <a:extLst>
                <a:ext uri="{FF2B5EF4-FFF2-40B4-BE49-F238E27FC236}">
                  <a16:creationId xmlns:a16="http://schemas.microsoft.com/office/drawing/2014/main" xmlns="" id="{1D7EDD1E-6BCC-4F44-09BB-F2EB62B769D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6058" y="5018153"/>
              <a:ext cx="192770" cy="215000"/>
            </a:xfrm>
            <a:custGeom>
              <a:avLst/>
              <a:gdLst>
                <a:gd name="T0" fmla="*/ 61 w 122"/>
                <a:gd name="T1" fmla="*/ 174 h 174"/>
                <a:gd name="T2" fmla="*/ 61 w 122"/>
                <a:gd name="T3" fmla="*/ 174 h 174"/>
                <a:gd name="T4" fmla="*/ 0 w 122"/>
                <a:gd name="T5" fmla="*/ 113 h 174"/>
                <a:gd name="T6" fmla="*/ 0 w 122"/>
                <a:gd name="T7" fmla="*/ 61 h 174"/>
                <a:gd name="T8" fmla="*/ 61 w 122"/>
                <a:gd name="T9" fmla="*/ 0 h 174"/>
                <a:gd name="T10" fmla="*/ 61 w 122"/>
                <a:gd name="T11" fmla="*/ 0 h 174"/>
                <a:gd name="T12" fmla="*/ 122 w 122"/>
                <a:gd name="T13" fmla="*/ 61 h 174"/>
                <a:gd name="T14" fmla="*/ 122 w 122"/>
                <a:gd name="T15" fmla="*/ 113 h 174"/>
                <a:gd name="T16" fmla="*/ 61 w 122"/>
                <a:gd name="T17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2" h="174">
                  <a:moveTo>
                    <a:pt x="61" y="174"/>
                  </a:moveTo>
                  <a:cubicBezTo>
                    <a:pt x="61" y="174"/>
                    <a:pt x="61" y="174"/>
                    <a:pt x="61" y="174"/>
                  </a:cubicBezTo>
                  <a:cubicBezTo>
                    <a:pt x="28" y="174"/>
                    <a:pt x="0" y="147"/>
                    <a:pt x="0" y="113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27"/>
                    <a:pt x="28" y="0"/>
                    <a:pt x="61" y="0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95" y="0"/>
                    <a:pt x="122" y="27"/>
                    <a:pt x="122" y="61"/>
                  </a:cubicBezTo>
                  <a:cubicBezTo>
                    <a:pt x="122" y="113"/>
                    <a:pt x="122" y="113"/>
                    <a:pt x="122" y="113"/>
                  </a:cubicBezTo>
                  <a:cubicBezTo>
                    <a:pt x="122" y="147"/>
                    <a:pt x="95" y="174"/>
                    <a:pt x="61" y="174"/>
                  </a:cubicBezTo>
                  <a:close/>
                </a:path>
              </a:pathLst>
            </a:cu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9" name="Группа 58">
            <a:extLst>
              <a:ext uri="{FF2B5EF4-FFF2-40B4-BE49-F238E27FC236}">
                <a16:creationId xmlns:a16="http://schemas.microsoft.com/office/drawing/2014/main" xmlns="" id="{7A8BE689-4FB8-87EB-0BDA-7BF2FAD4DDBC}"/>
              </a:ext>
            </a:extLst>
          </p:cNvPr>
          <p:cNvGrpSpPr/>
          <p:nvPr/>
        </p:nvGrpSpPr>
        <p:grpSpPr>
          <a:xfrm>
            <a:off x="707457" y="8324189"/>
            <a:ext cx="293815" cy="274367"/>
            <a:chOff x="6459538" y="2128838"/>
            <a:chExt cx="877888" cy="877888"/>
          </a:xfrm>
        </p:grpSpPr>
        <p:sp>
          <p:nvSpPr>
            <p:cNvPr id="60" name="Line 26">
              <a:extLst>
                <a:ext uri="{FF2B5EF4-FFF2-40B4-BE49-F238E27FC236}">
                  <a16:creationId xmlns:a16="http://schemas.microsoft.com/office/drawing/2014/main" xmlns="" id="{4F242798-2437-D2FD-F87B-5442E9F0D9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854825" y="2352675"/>
              <a:ext cx="4763" cy="449263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Line 27">
              <a:extLst>
                <a:ext uri="{FF2B5EF4-FFF2-40B4-BE49-F238E27FC236}">
                  <a16:creationId xmlns:a16="http://schemas.microsoft.com/office/drawing/2014/main" xmlns="" id="{147BF9B8-4CF0-BF65-96DA-78C0B90920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04025" y="2665413"/>
              <a:ext cx="0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Line 28">
              <a:extLst>
                <a:ext uri="{FF2B5EF4-FFF2-40B4-BE49-F238E27FC236}">
                  <a16:creationId xmlns:a16="http://schemas.microsoft.com/office/drawing/2014/main" xmlns="" id="{44D5A886-7381-B42E-16FD-857C19D687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07200" y="2727325"/>
              <a:ext cx="122238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4" name="Freeform 29">
              <a:extLst>
                <a:ext uri="{FF2B5EF4-FFF2-40B4-BE49-F238E27FC236}">
                  <a16:creationId xmlns:a16="http://schemas.microsoft.com/office/drawing/2014/main" xmlns="" id="{EB45B424-FC50-528D-F6DF-9F9DA389610B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9538" y="2128838"/>
              <a:ext cx="877888" cy="877888"/>
            </a:xfrm>
            <a:custGeom>
              <a:avLst/>
              <a:gdLst>
                <a:gd name="T0" fmla="*/ 38 w 553"/>
                <a:gd name="T1" fmla="*/ 369 h 553"/>
                <a:gd name="T2" fmla="*/ 29 w 553"/>
                <a:gd name="T3" fmla="*/ 359 h 553"/>
                <a:gd name="T4" fmla="*/ 15 w 553"/>
                <a:gd name="T5" fmla="*/ 338 h 553"/>
                <a:gd name="T6" fmla="*/ 5 w 553"/>
                <a:gd name="T7" fmla="*/ 315 h 553"/>
                <a:gd name="T8" fmla="*/ 0 w 553"/>
                <a:gd name="T9" fmla="*/ 290 h 553"/>
                <a:gd name="T10" fmla="*/ 0 w 553"/>
                <a:gd name="T11" fmla="*/ 265 h 553"/>
                <a:gd name="T12" fmla="*/ 5 w 553"/>
                <a:gd name="T13" fmla="*/ 240 h 553"/>
                <a:gd name="T14" fmla="*/ 15 w 553"/>
                <a:gd name="T15" fmla="*/ 217 h 553"/>
                <a:gd name="T16" fmla="*/ 29 w 553"/>
                <a:gd name="T17" fmla="*/ 196 h 553"/>
                <a:gd name="T18" fmla="*/ 184 w 553"/>
                <a:gd name="T19" fmla="*/ 38 h 553"/>
                <a:gd name="T20" fmla="*/ 194 w 553"/>
                <a:gd name="T21" fmla="*/ 29 h 553"/>
                <a:gd name="T22" fmla="*/ 216 w 553"/>
                <a:gd name="T23" fmla="*/ 15 h 553"/>
                <a:gd name="T24" fmla="*/ 240 w 553"/>
                <a:gd name="T25" fmla="*/ 6 h 553"/>
                <a:gd name="T26" fmla="*/ 264 w 553"/>
                <a:gd name="T27" fmla="*/ 2 h 553"/>
                <a:gd name="T28" fmla="*/ 289 w 553"/>
                <a:gd name="T29" fmla="*/ 2 h 553"/>
                <a:gd name="T30" fmla="*/ 313 w 553"/>
                <a:gd name="T31" fmla="*/ 6 h 553"/>
                <a:gd name="T32" fmla="*/ 336 w 553"/>
                <a:gd name="T33" fmla="*/ 15 h 553"/>
                <a:gd name="T34" fmla="*/ 359 w 553"/>
                <a:gd name="T35" fmla="*/ 29 h 553"/>
                <a:gd name="T36" fmla="*/ 515 w 553"/>
                <a:gd name="T37" fmla="*/ 186 h 553"/>
                <a:gd name="T38" fmla="*/ 524 w 553"/>
                <a:gd name="T39" fmla="*/ 196 h 553"/>
                <a:gd name="T40" fmla="*/ 538 w 553"/>
                <a:gd name="T41" fmla="*/ 217 h 553"/>
                <a:gd name="T42" fmla="*/ 547 w 553"/>
                <a:gd name="T43" fmla="*/ 240 h 553"/>
                <a:gd name="T44" fmla="*/ 551 w 553"/>
                <a:gd name="T45" fmla="*/ 265 h 553"/>
                <a:gd name="T46" fmla="*/ 551 w 553"/>
                <a:gd name="T47" fmla="*/ 290 h 553"/>
                <a:gd name="T48" fmla="*/ 547 w 553"/>
                <a:gd name="T49" fmla="*/ 315 h 553"/>
                <a:gd name="T50" fmla="*/ 538 w 553"/>
                <a:gd name="T51" fmla="*/ 338 h 553"/>
                <a:gd name="T52" fmla="*/ 524 w 553"/>
                <a:gd name="T53" fmla="*/ 359 h 553"/>
                <a:gd name="T54" fmla="*/ 368 w 553"/>
                <a:gd name="T55" fmla="*/ 515 h 553"/>
                <a:gd name="T56" fmla="*/ 359 w 553"/>
                <a:gd name="T57" fmla="*/ 524 h 553"/>
                <a:gd name="T58" fmla="*/ 336 w 553"/>
                <a:gd name="T59" fmla="*/ 540 h 553"/>
                <a:gd name="T60" fmla="*/ 313 w 553"/>
                <a:gd name="T61" fmla="*/ 549 h 553"/>
                <a:gd name="T62" fmla="*/ 289 w 553"/>
                <a:gd name="T63" fmla="*/ 553 h 553"/>
                <a:gd name="T64" fmla="*/ 264 w 553"/>
                <a:gd name="T65" fmla="*/ 553 h 553"/>
                <a:gd name="T66" fmla="*/ 240 w 553"/>
                <a:gd name="T67" fmla="*/ 549 h 553"/>
                <a:gd name="T68" fmla="*/ 216 w 553"/>
                <a:gd name="T69" fmla="*/ 540 h 553"/>
                <a:gd name="T70" fmla="*/ 194 w 553"/>
                <a:gd name="T71" fmla="*/ 524 h 553"/>
                <a:gd name="T72" fmla="*/ 184 w 553"/>
                <a:gd name="T73" fmla="*/ 515 h 5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53" h="553">
                  <a:moveTo>
                    <a:pt x="184" y="515"/>
                  </a:moveTo>
                  <a:lnTo>
                    <a:pt x="38" y="369"/>
                  </a:lnTo>
                  <a:lnTo>
                    <a:pt x="38" y="369"/>
                  </a:lnTo>
                  <a:lnTo>
                    <a:pt x="29" y="359"/>
                  </a:lnTo>
                  <a:lnTo>
                    <a:pt x="21" y="348"/>
                  </a:lnTo>
                  <a:lnTo>
                    <a:pt x="15" y="338"/>
                  </a:lnTo>
                  <a:lnTo>
                    <a:pt x="9" y="325"/>
                  </a:lnTo>
                  <a:lnTo>
                    <a:pt x="5" y="315"/>
                  </a:lnTo>
                  <a:lnTo>
                    <a:pt x="2" y="303"/>
                  </a:lnTo>
                  <a:lnTo>
                    <a:pt x="0" y="290"/>
                  </a:lnTo>
                  <a:lnTo>
                    <a:pt x="0" y="277"/>
                  </a:lnTo>
                  <a:lnTo>
                    <a:pt x="0" y="265"/>
                  </a:lnTo>
                  <a:lnTo>
                    <a:pt x="2" y="252"/>
                  </a:lnTo>
                  <a:lnTo>
                    <a:pt x="5" y="240"/>
                  </a:lnTo>
                  <a:lnTo>
                    <a:pt x="9" y="228"/>
                  </a:lnTo>
                  <a:lnTo>
                    <a:pt x="15" y="217"/>
                  </a:lnTo>
                  <a:lnTo>
                    <a:pt x="21" y="205"/>
                  </a:lnTo>
                  <a:lnTo>
                    <a:pt x="29" y="196"/>
                  </a:lnTo>
                  <a:lnTo>
                    <a:pt x="38" y="186"/>
                  </a:lnTo>
                  <a:lnTo>
                    <a:pt x="184" y="38"/>
                  </a:lnTo>
                  <a:lnTo>
                    <a:pt x="184" y="38"/>
                  </a:lnTo>
                  <a:lnTo>
                    <a:pt x="194" y="29"/>
                  </a:lnTo>
                  <a:lnTo>
                    <a:pt x="205" y="21"/>
                  </a:lnTo>
                  <a:lnTo>
                    <a:pt x="216" y="15"/>
                  </a:lnTo>
                  <a:lnTo>
                    <a:pt x="228" y="11"/>
                  </a:lnTo>
                  <a:lnTo>
                    <a:pt x="240" y="6"/>
                  </a:lnTo>
                  <a:lnTo>
                    <a:pt x="252" y="3"/>
                  </a:lnTo>
                  <a:lnTo>
                    <a:pt x="264" y="2"/>
                  </a:lnTo>
                  <a:lnTo>
                    <a:pt x="277" y="0"/>
                  </a:lnTo>
                  <a:lnTo>
                    <a:pt x="289" y="2"/>
                  </a:lnTo>
                  <a:lnTo>
                    <a:pt x="301" y="3"/>
                  </a:lnTo>
                  <a:lnTo>
                    <a:pt x="313" y="6"/>
                  </a:lnTo>
                  <a:lnTo>
                    <a:pt x="325" y="11"/>
                  </a:lnTo>
                  <a:lnTo>
                    <a:pt x="336" y="15"/>
                  </a:lnTo>
                  <a:lnTo>
                    <a:pt x="348" y="21"/>
                  </a:lnTo>
                  <a:lnTo>
                    <a:pt x="359" y="29"/>
                  </a:lnTo>
                  <a:lnTo>
                    <a:pt x="368" y="38"/>
                  </a:lnTo>
                  <a:lnTo>
                    <a:pt x="515" y="186"/>
                  </a:lnTo>
                  <a:lnTo>
                    <a:pt x="515" y="186"/>
                  </a:lnTo>
                  <a:lnTo>
                    <a:pt x="524" y="196"/>
                  </a:lnTo>
                  <a:lnTo>
                    <a:pt x="532" y="205"/>
                  </a:lnTo>
                  <a:lnTo>
                    <a:pt x="538" y="217"/>
                  </a:lnTo>
                  <a:lnTo>
                    <a:pt x="544" y="228"/>
                  </a:lnTo>
                  <a:lnTo>
                    <a:pt x="547" y="240"/>
                  </a:lnTo>
                  <a:lnTo>
                    <a:pt x="550" y="252"/>
                  </a:lnTo>
                  <a:lnTo>
                    <a:pt x="551" y="265"/>
                  </a:lnTo>
                  <a:lnTo>
                    <a:pt x="553" y="277"/>
                  </a:lnTo>
                  <a:lnTo>
                    <a:pt x="551" y="290"/>
                  </a:lnTo>
                  <a:lnTo>
                    <a:pt x="550" y="303"/>
                  </a:lnTo>
                  <a:lnTo>
                    <a:pt x="547" y="315"/>
                  </a:lnTo>
                  <a:lnTo>
                    <a:pt x="544" y="325"/>
                  </a:lnTo>
                  <a:lnTo>
                    <a:pt x="538" y="338"/>
                  </a:lnTo>
                  <a:lnTo>
                    <a:pt x="532" y="348"/>
                  </a:lnTo>
                  <a:lnTo>
                    <a:pt x="524" y="359"/>
                  </a:lnTo>
                  <a:lnTo>
                    <a:pt x="515" y="369"/>
                  </a:lnTo>
                  <a:lnTo>
                    <a:pt x="368" y="515"/>
                  </a:lnTo>
                  <a:lnTo>
                    <a:pt x="368" y="515"/>
                  </a:lnTo>
                  <a:lnTo>
                    <a:pt x="359" y="524"/>
                  </a:lnTo>
                  <a:lnTo>
                    <a:pt x="348" y="532"/>
                  </a:lnTo>
                  <a:lnTo>
                    <a:pt x="336" y="540"/>
                  </a:lnTo>
                  <a:lnTo>
                    <a:pt x="325" y="544"/>
                  </a:lnTo>
                  <a:lnTo>
                    <a:pt x="313" y="549"/>
                  </a:lnTo>
                  <a:lnTo>
                    <a:pt x="301" y="552"/>
                  </a:lnTo>
                  <a:lnTo>
                    <a:pt x="289" y="553"/>
                  </a:lnTo>
                  <a:lnTo>
                    <a:pt x="277" y="553"/>
                  </a:lnTo>
                  <a:lnTo>
                    <a:pt x="264" y="553"/>
                  </a:lnTo>
                  <a:lnTo>
                    <a:pt x="252" y="552"/>
                  </a:lnTo>
                  <a:lnTo>
                    <a:pt x="240" y="549"/>
                  </a:lnTo>
                  <a:lnTo>
                    <a:pt x="228" y="544"/>
                  </a:lnTo>
                  <a:lnTo>
                    <a:pt x="216" y="540"/>
                  </a:lnTo>
                  <a:lnTo>
                    <a:pt x="205" y="532"/>
                  </a:lnTo>
                  <a:lnTo>
                    <a:pt x="194" y="524"/>
                  </a:lnTo>
                  <a:lnTo>
                    <a:pt x="184" y="515"/>
                  </a:lnTo>
                  <a:lnTo>
                    <a:pt x="184" y="515"/>
                  </a:lnTo>
                  <a:close/>
                </a:path>
              </a:pathLst>
            </a:custGeom>
            <a:noFill/>
            <a:ln w="28575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30">
              <a:extLst>
                <a:ext uri="{FF2B5EF4-FFF2-40B4-BE49-F238E27FC236}">
                  <a16:creationId xmlns:a16="http://schemas.microsoft.com/office/drawing/2014/main" xmlns="" id="{002ADD97-32A4-900D-F2F6-43939CC6E8D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07200" y="2419350"/>
              <a:ext cx="265113" cy="239713"/>
            </a:xfrm>
            <a:custGeom>
              <a:avLst/>
              <a:gdLst>
                <a:gd name="T0" fmla="*/ 0 w 167"/>
                <a:gd name="T1" fmla="*/ 0 h 151"/>
                <a:gd name="T2" fmla="*/ 106 w 167"/>
                <a:gd name="T3" fmla="*/ 0 h 151"/>
                <a:gd name="T4" fmla="*/ 106 w 167"/>
                <a:gd name="T5" fmla="*/ 0 h 151"/>
                <a:gd name="T6" fmla="*/ 118 w 167"/>
                <a:gd name="T7" fmla="*/ 1 h 151"/>
                <a:gd name="T8" fmla="*/ 130 w 167"/>
                <a:gd name="T9" fmla="*/ 4 h 151"/>
                <a:gd name="T10" fmla="*/ 141 w 167"/>
                <a:gd name="T11" fmla="*/ 9 h 151"/>
                <a:gd name="T12" fmla="*/ 149 w 167"/>
                <a:gd name="T13" fmla="*/ 16 h 151"/>
                <a:gd name="T14" fmla="*/ 156 w 167"/>
                <a:gd name="T15" fmla="*/ 25 h 151"/>
                <a:gd name="T16" fmla="*/ 162 w 167"/>
                <a:gd name="T17" fmla="*/ 36 h 151"/>
                <a:gd name="T18" fmla="*/ 165 w 167"/>
                <a:gd name="T19" fmla="*/ 47 h 151"/>
                <a:gd name="T20" fmla="*/ 167 w 167"/>
                <a:gd name="T21" fmla="*/ 59 h 151"/>
                <a:gd name="T22" fmla="*/ 167 w 167"/>
                <a:gd name="T23" fmla="*/ 91 h 151"/>
                <a:gd name="T24" fmla="*/ 167 w 167"/>
                <a:gd name="T25" fmla="*/ 91 h 151"/>
                <a:gd name="T26" fmla="*/ 165 w 167"/>
                <a:gd name="T27" fmla="*/ 103 h 151"/>
                <a:gd name="T28" fmla="*/ 162 w 167"/>
                <a:gd name="T29" fmla="*/ 115 h 151"/>
                <a:gd name="T30" fmla="*/ 156 w 167"/>
                <a:gd name="T31" fmla="*/ 126 h 151"/>
                <a:gd name="T32" fmla="*/ 149 w 167"/>
                <a:gd name="T33" fmla="*/ 133 h 151"/>
                <a:gd name="T34" fmla="*/ 141 w 167"/>
                <a:gd name="T35" fmla="*/ 141 h 151"/>
                <a:gd name="T36" fmla="*/ 130 w 167"/>
                <a:gd name="T37" fmla="*/ 147 h 151"/>
                <a:gd name="T38" fmla="*/ 118 w 167"/>
                <a:gd name="T39" fmla="*/ 150 h 151"/>
                <a:gd name="T40" fmla="*/ 106 w 167"/>
                <a:gd name="T41" fmla="*/ 151 h 151"/>
                <a:gd name="T42" fmla="*/ 3 w 167"/>
                <a:gd name="T43" fmla="*/ 15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67" h="151">
                  <a:moveTo>
                    <a:pt x="0" y="0"/>
                  </a:moveTo>
                  <a:lnTo>
                    <a:pt x="106" y="0"/>
                  </a:lnTo>
                  <a:lnTo>
                    <a:pt x="106" y="0"/>
                  </a:lnTo>
                  <a:lnTo>
                    <a:pt x="118" y="1"/>
                  </a:lnTo>
                  <a:lnTo>
                    <a:pt x="130" y="4"/>
                  </a:lnTo>
                  <a:lnTo>
                    <a:pt x="141" y="9"/>
                  </a:lnTo>
                  <a:lnTo>
                    <a:pt x="149" y="16"/>
                  </a:lnTo>
                  <a:lnTo>
                    <a:pt x="156" y="25"/>
                  </a:lnTo>
                  <a:lnTo>
                    <a:pt x="162" y="36"/>
                  </a:lnTo>
                  <a:lnTo>
                    <a:pt x="165" y="47"/>
                  </a:lnTo>
                  <a:lnTo>
                    <a:pt x="167" y="59"/>
                  </a:lnTo>
                  <a:lnTo>
                    <a:pt x="167" y="91"/>
                  </a:lnTo>
                  <a:lnTo>
                    <a:pt x="167" y="91"/>
                  </a:lnTo>
                  <a:lnTo>
                    <a:pt x="165" y="103"/>
                  </a:lnTo>
                  <a:lnTo>
                    <a:pt x="162" y="115"/>
                  </a:lnTo>
                  <a:lnTo>
                    <a:pt x="156" y="126"/>
                  </a:lnTo>
                  <a:lnTo>
                    <a:pt x="149" y="133"/>
                  </a:lnTo>
                  <a:lnTo>
                    <a:pt x="141" y="141"/>
                  </a:lnTo>
                  <a:lnTo>
                    <a:pt x="130" y="147"/>
                  </a:lnTo>
                  <a:lnTo>
                    <a:pt x="118" y="150"/>
                  </a:lnTo>
                  <a:lnTo>
                    <a:pt x="106" y="151"/>
                  </a:lnTo>
                  <a:lnTo>
                    <a:pt x="3" y="151"/>
                  </a:lnTo>
                </a:path>
              </a:pathLst>
            </a:custGeom>
            <a:noFill/>
            <a:ln w="28575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66" name="Заголовок 38">
            <a:extLst>
              <a:ext uri="{FF2B5EF4-FFF2-40B4-BE49-F238E27FC236}">
                <a16:creationId xmlns:a16="http://schemas.microsoft.com/office/drawing/2014/main" xmlns="" id="{7BFE4B70-F7FE-74DD-FA8F-07CB8EE3C3EA}"/>
              </a:ext>
            </a:extLst>
          </p:cNvPr>
          <p:cNvSpPr txBox="1">
            <a:spLocks/>
          </p:cNvSpPr>
          <p:nvPr/>
        </p:nvSpPr>
        <p:spPr>
          <a:xfrm>
            <a:off x="556508" y="7846596"/>
            <a:ext cx="678929" cy="19891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1819639" rtl="0" eaLnBrk="1" latinLnBrk="0" hangingPunct="1">
              <a:spcBef>
                <a:spcPct val="0"/>
              </a:spcBef>
              <a:buNone/>
              <a:defRPr sz="39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ПОЧТА </a:t>
            </a:r>
          </a:p>
        </p:txBody>
      </p:sp>
    </p:spTree>
    <p:extLst>
      <p:ext uri="{BB962C8B-B14F-4D97-AF65-F5344CB8AC3E}">
        <p14:creationId xmlns:p14="http://schemas.microsoft.com/office/powerpoint/2010/main" xmlns="" val="3612397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7CCD23E-997B-4E57-B2D9-5E2603462AC4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FFF32304-401B-499E-A87B-A91D39A2C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201" y="286602"/>
            <a:ext cx="16319320" cy="1196220"/>
          </a:xfrm>
        </p:spPr>
        <p:txBody>
          <a:bodyPr/>
          <a:lstStyle/>
          <a:p>
            <a:r>
              <a:rPr lang="ru-RU" sz="4800" b="0" dirty="0"/>
              <a:t>Почтовый эквайринг – </a:t>
            </a:r>
            <a:r>
              <a:rPr lang="ru-RU" sz="3600" b="0" dirty="0"/>
              <a:t>сравнение тарифа с конкурентами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258252" y="1689138"/>
            <a:ext cx="410457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2400" b="1" dirty="0"/>
              <a:t>Почтовый эквайринг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2086182" y="1682482"/>
            <a:ext cx="514780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2400" b="1" dirty="0"/>
              <a:t>Альфа-Банк**</a:t>
            </a:r>
          </a:p>
        </p:txBody>
      </p:sp>
      <p:grpSp>
        <p:nvGrpSpPr>
          <p:cNvPr id="22" name="Группа 21"/>
          <p:cNvGrpSpPr/>
          <p:nvPr/>
        </p:nvGrpSpPr>
        <p:grpSpPr>
          <a:xfrm>
            <a:off x="673072" y="1719329"/>
            <a:ext cx="288032" cy="288032"/>
            <a:chOff x="1548235" y="3528368"/>
            <a:chExt cx="288032" cy="288032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1548235" y="3528368"/>
              <a:ext cx="288032" cy="2880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1620243" y="3600376"/>
              <a:ext cx="144016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34" name="Прямая соединительная линия 33"/>
          <p:cNvCxnSpPr>
            <a:cxnSpLocks/>
          </p:cNvCxnSpPr>
          <p:nvPr/>
        </p:nvCxnSpPr>
        <p:spPr>
          <a:xfrm>
            <a:off x="797130" y="1976397"/>
            <a:ext cx="8769" cy="86856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747293" y="2844962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18961422" y="7416800"/>
            <a:ext cx="876845" cy="87684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6756469" y="1673876"/>
            <a:ext cx="396042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2400" b="1" dirty="0"/>
              <a:t>Сбербанк*</a:t>
            </a:r>
          </a:p>
        </p:txBody>
      </p:sp>
      <p:grpSp>
        <p:nvGrpSpPr>
          <p:cNvPr id="47" name="Группа 46">
            <a:extLst>
              <a:ext uri="{FF2B5EF4-FFF2-40B4-BE49-F238E27FC236}">
                <a16:creationId xmlns:a16="http://schemas.microsoft.com/office/drawing/2014/main" xmlns="" id="{9C835505-E62B-0D7D-6E3C-0BD562EF6FFA}"/>
              </a:ext>
            </a:extLst>
          </p:cNvPr>
          <p:cNvGrpSpPr/>
          <p:nvPr/>
        </p:nvGrpSpPr>
        <p:grpSpPr>
          <a:xfrm>
            <a:off x="5814864" y="1688365"/>
            <a:ext cx="288032" cy="288032"/>
            <a:chOff x="1548235" y="3528368"/>
            <a:chExt cx="288032" cy="288032"/>
          </a:xfrm>
        </p:grpSpPr>
        <p:sp>
          <p:nvSpPr>
            <p:cNvPr id="48" name="Прямоугольник 47">
              <a:extLst>
                <a:ext uri="{FF2B5EF4-FFF2-40B4-BE49-F238E27FC236}">
                  <a16:creationId xmlns:a16="http://schemas.microsoft.com/office/drawing/2014/main" xmlns="" id="{8E162A22-12B7-696B-F7AA-43ECECFE11F9}"/>
                </a:ext>
              </a:extLst>
            </p:cNvPr>
            <p:cNvSpPr/>
            <p:nvPr/>
          </p:nvSpPr>
          <p:spPr>
            <a:xfrm>
              <a:off x="1548235" y="3528368"/>
              <a:ext cx="288032" cy="2880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Прямоугольник 48">
              <a:extLst>
                <a:ext uri="{FF2B5EF4-FFF2-40B4-BE49-F238E27FC236}">
                  <a16:creationId xmlns:a16="http://schemas.microsoft.com/office/drawing/2014/main" xmlns="" id="{6F2A2629-94A0-D33E-0D5C-BF7C3091A04C}"/>
                </a:ext>
              </a:extLst>
            </p:cNvPr>
            <p:cNvSpPr/>
            <p:nvPr/>
          </p:nvSpPr>
          <p:spPr>
            <a:xfrm>
              <a:off x="1620243" y="3600376"/>
              <a:ext cx="144016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xmlns="" id="{061BC910-00B7-FAB6-ED59-4F1962F446FD}"/>
              </a:ext>
            </a:extLst>
          </p:cNvPr>
          <p:cNvCxnSpPr>
            <a:cxnSpLocks/>
          </p:cNvCxnSpPr>
          <p:nvPr/>
        </p:nvCxnSpPr>
        <p:spPr>
          <a:xfrm>
            <a:off x="5938922" y="1945433"/>
            <a:ext cx="8769" cy="86856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xmlns="" id="{C5BC136D-A2D7-AB1E-EFA3-39DA659CB7AF}"/>
              </a:ext>
            </a:extLst>
          </p:cNvPr>
          <p:cNvSpPr/>
          <p:nvPr/>
        </p:nvSpPr>
        <p:spPr>
          <a:xfrm>
            <a:off x="5889085" y="2813998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3" name="Группа 52">
            <a:extLst>
              <a:ext uri="{FF2B5EF4-FFF2-40B4-BE49-F238E27FC236}">
                <a16:creationId xmlns:a16="http://schemas.microsoft.com/office/drawing/2014/main" xmlns="" id="{4CF0E8D7-CB29-F77D-1EC0-5A8C1736BC00}"/>
              </a:ext>
            </a:extLst>
          </p:cNvPr>
          <p:cNvGrpSpPr/>
          <p:nvPr/>
        </p:nvGrpSpPr>
        <p:grpSpPr>
          <a:xfrm>
            <a:off x="10989306" y="1640672"/>
            <a:ext cx="288032" cy="288032"/>
            <a:chOff x="1548235" y="3528368"/>
            <a:chExt cx="288032" cy="288032"/>
          </a:xfrm>
        </p:grpSpPr>
        <p:sp>
          <p:nvSpPr>
            <p:cNvPr id="54" name="Прямоугольник 53">
              <a:extLst>
                <a:ext uri="{FF2B5EF4-FFF2-40B4-BE49-F238E27FC236}">
                  <a16:creationId xmlns:a16="http://schemas.microsoft.com/office/drawing/2014/main" xmlns="" id="{E4C4533C-ED9C-52C8-62F2-960227FA48CC}"/>
                </a:ext>
              </a:extLst>
            </p:cNvPr>
            <p:cNvSpPr/>
            <p:nvPr/>
          </p:nvSpPr>
          <p:spPr>
            <a:xfrm>
              <a:off x="1548235" y="3528368"/>
              <a:ext cx="288032" cy="2880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Прямоугольник 54">
              <a:extLst>
                <a:ext uri="{FF2B5EF4-FFF2-40B4-BE49-F238E27FC236}">
                  <a16:creationId xmlns:a16="http://schemas.microsoft.com/office/drawing/2014/main" xmlns="" id="{8A6B7F60-0106-04F6-EC8F-6C85C46E0D4F}"/>
                </a:ext>
              </a:extLst>
            </p:cNvPr>
            <p:cNvSpPr/>
            <p:nvPr/>
          </p:nvSpPr>
          <p:spPr>
            <a:xfrm>
              <a:off x="1620243" y="3600376"/>
              <a:ext cx="144016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xmlns="" id="{6BFEC04D-E8D3-EBDF-B5BE-46F3A48D5032}"/>
              </a:ext>
            </a:extLst>
          </p:cNvPr>
          <p:cNvCxnSpPr>
            <a:cxnSpLocks/>
          </p:cNvCxnSpPr>
          <p:nvPr/>
        </p:nvCxnSpPr>
        <p:spPr>
          <a:xfrm>
            <a:off x="11113364" y="1897740"/>
            <a:ext cx="8769" cy="86856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xmlns="" id="{3019869F-26F1-42D4-A644-EC5275A67904}"/>
              </a:ext>
            </a:extLst>
          </p:cNvPr>
          <p:cNvSpPr/>
          <p:nvPr/>
        </p:nvSpPr>
        <p:spPr>
          <a:xfrm>
            <a:off x="11063527" y="2766305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xmlns="" id="{A1F0D64C-D2F0-300D-2340-4762DBBA8159}"/>
              </a:ext>
            </a:extLst>
          </p:cNvPr>
          <p:cNvCxnSpPr>
            <a:cxnSpLocks/>
            <a:stCxn id="77" idx="2"/>
            <a:endCxn id="63" idx="0"/>
          </p:cNvCxnSpPr>
          <p:nvPr/>
        </p:nvCxnSpPr>
        <p:spPr>
          <a:xfrm>
            <a:off x="817088" y="4259074"/>
            <a:ext cx="2213" cy="165593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xmlns="" id="{21D89302-B3C2-9EA2-87EB-F9BA64B8DEE2}"/>
              </a:ext>
            </a:extLst>
          </p:cNvPr>
          <p:cNvSpPr/>
          <p:nvPr/>
        </p:nvSpPr>
        <p:spPr>
          <a:xfrm>
            <a:off x="747293" y="5915011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>
            <a:extLst>
              <a:ext uri="{FF2B5EF4-FFF2-40B4-BE49-F238E27FC236}">
                <a16:creationId xmlns:a16="http://schemas.microsoft.com/office/drawing/2014/main" xmlns="" id="{6305EDD4-F312-8BAB-A309-B63370BD8244}"/>
              </a:ext>
            </a:extLst>
          </p:cNvPr>
          <p:cNvSpPr/>
          <p:nvPr/>
        </p:nvSpPr>
        <p:spPr>
          <a:xfrm>
            <a:off x="745080" y="4115058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2" name="Прямая соединительная линия 81">
            <a:extLst>
              <a:ext uri="{FF2B5EF4-FFF2-40B4-BE49-F238E27FC236}">
                <a16:creationId xmlns:a16="http://schemas.microsoft.com/office/drawing/2014/main" xmlns="" id="{39740939-8B61-1B19-AC36-C19E05003CFE}"/>
              </a:ext>
            </a:extLst>
          </p:cNvPr>
          <p:cNvCxnSpPr>
            <a:cxnSpLocks/>
            <a:stCxn id="84" idx="2"/>
            <a:endCxn id="83" idx="0"/>
          </p:cNvCxnSpPr>
          <p:nvPr/>
        </p:nvCxnSpPr>
        <p:spPr>
          <a:xfrm>
            <a:off x="5925510" y="4256173"/>
            <a:ext cx="2213" cy="165593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Прямоугольник 82">
            <a:extLst>
              <a:ext uri="{FF2B5EF4-FFF2-40B4-BE49-F238E27FC236}">
                <a16:creationId xmlns:a16="http://schemas.microsoft.com/office/drawing/2014/main" xmlns="" id="{A8919503-92E4-147E-06F3-260686612005}"/>
              </a:ext>
            </a:extLst>
          </p:cNvPr>
          <p:cNvSpPr/>
          <p:nvPr/>
        </p:nvSpPr>
        <p:spPr>
          <a:xfrm>
            <a:off x="5855715" y="5912110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Прямоугольник 83">
            <a:extLst>
              <a:ext uri="{FF2B5EF4-FFF2-40B4-BE49-F238E27FC236}">
                <a16:creationId xmlns:a16="http://schemas.microsoft.com/office/drawing/2014/main" xmlns="" id="{AE13234B-DD6F-9A0A-97D5-B611F3ABDE48}"/>
              </a:ext>
            </a:extLst>
          </p:cNvPr>
          <p:cNvSpPr/>
          <p:nvPr/>
        </p:nvSpPr>
        <p:spPr>
          <a:xfrm>
            <a:off x="5853502" y="4112157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5" name="Прямая соединительная линия 84">
            <a:extLst>
              <a:ext uri="{FF2B5EF4-FFF2-40B4-BE49-F238E27FC236}">
                <a16:creationId xmlns:a16="http://schemas.microsoft.com/office/drawing/2014/main" xmlns="" id="{41BB1117-85EE-2294-93F6-5C67BEC08395}"/>
              </a:ext>
            </a:extLst>
          </p:cNvPr>
          <p:cNvCxnSpPr>
            <a:cxnSpLocks/>
            <a:stCxn id="87" idx="2"/>
            <a:endCxn id="86" idx="0"/>
          </p:cNvCxnSpPr>
          <p:nvPr/>
        </p:nvCxnSpPr>
        <p:spPr>
          <a:xfrm>
            <a:off x="11132601" y="4256173"/>
            <a:ext cx="2213" cy="165593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Прямоугольник 85">
            <a:extLst>
              <a:ext uri="{FF2B5EF4-FFF2-40B4-BE49-F238E27FC236}">
                <a16:creationId xmlns:a16="http://schemas.microsoft.com/office/drawing/2014/main" xmlns="" id="{347F4936-BDC1-C57B-5EB9-CA1943A56AA3}"/>
              </a:ext>
            </a:extLst>
          </p:cNvPr>
          <p:cNvSpPr/>
          <p:nvPr/>
        </p:nvSpPr>
        <p:spPr>
          <a:xfrm>
            <a:off x="11062806" y="5912110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Прямоугольник 86">
            <a:extLst>
              <a:ext uri="{FF2B5EF4-FFF2-40B4-BE49-F238E27FC236}">
                <a16:creationId xmlns:a16="http://schemas.microsoft.com/office/drawing/2014/main" xmlns="" id="{BE0DDC2A-D956-D932-8C1B-E41F40923714}"/>
              </a:ext>
            </a:extLst>
          </p:cNvPr>
          <p:cNvSpPr/>
          <p:nvPr/>
        </p:nvSpPr>
        <p:spPr>
          <a:xfrm>
            <a:off x="11060593" y="4112157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B168F874-61F4-B4F4-C07A-7770A9C6D90B}"/>
              </a:ext>
            </a:extLst>
          </p:cNvPr>
          <p:cNvSpPr/>
          <p:nvPr/>
        </p:nvSpPr>
        <p:spPr>
          <a:xfrm>
            <a:off x="11865256" y="3976145"/>
            <a:ext cx="4267510" cy="8925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000" dirty="0"/>
              <a:t>Объем – до 0,3 млн. руб. в месяц</a:t>
            </a:r>
          </a:p>
          <a:p>
            <a:pPr marL="180000"/>
            <a:r>
              <a:rPr lang="ru-RU" sz="2000" dirty="0"/>
              <a:t>Тариф – 4 990 рублей в месяц</a:t>
            </a:r>
          </a:p>
          <a:p>
            <a:pPr marL="180000"/>
            <a:endParaRPr lang="ru-RU" sz="1800" b="1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9109D5E1-F13E-2526-5DE4-8DBB933F435F}"/>
              </a:ext>
            </a:extLst>
          </p:cNvPr>
          <p:cNvSpPr/>
          <p:nvPr/>
        </p:nvSpPr>
        <p:spPr>
          <a:xfrm>
            <a:off x="6352895" y="3571513"/>
            <a:ext cx="426751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000" dirty="0"/>
              <a:t>Объем – до 3 млн. руб. в месяц</a:t>
            </a:r>
          </a:p>
          <a:p>
            <a:pPr marL="180000"/>
            <a:r>
              <a:rPr lang="ru-RU" sz="2000" dirty="0"/>
              <a:t>Тариф – 3,8%</a:t>
            </a:r>
            <a:endParaRPr lang="en-US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E8D0D0D-B474-005E-5084-63C062098C80}"/>
              </a:ext>
            </a:extLst>
          </p:cNvPr>
          <p:cNvSpPr txBox="1"/>
          <p:nvPr/>
        </p:nvSpPr>
        <p:spPr>
          <a:xfrm>
            <a:off x="30687" y="9738431"/>
            <a:ext cx="992266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00" dirty="0">
                <a:hlinkClick r:id="rId3"/>
              </a:rPr>
              <a:t>* https://www.sberbank.com/ru/s_m_business/bankingservice/acquiring_total?tab=tariffs</a:t>
            </a:r>
            <a:endParaRPr lang="ru-RU" sz="1000" dirty="0"/>
          </a:p>
          <a:p>
            <a:r>
              <a:rPr lang="ru-RU" sz="1000" dirty="0"/>
              <a:t>** </a:t>
            </a:r>
            <a:r>
              <a:rPr lang="en-US" sz="1000" dirty="0">
                <a:hlinkClick r:id="rId4"/>
              </a:rPr>
              <a:t>https://alfabank.ru/sme/payservice/internet-acquiring/</a:t>
            </a:r>
            <a:r>
              <a:rPr lang="ru-RU" sz="1000" dirty="0"/>
              <a:t> 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C82026CE-076F-A583-FB05-4ACBDBF45BB9}"/>
              </a:ext>
            </a:extLst>
          </p:cNvPr>
          <p:cNvSpPr/>
          <p:nvPr/>
        </p:nvSpPr>
        <p:spPr>
          <a:xfrm>
            <a:off x="6352895" y="4280962"/>
            <a:ext cx="4563303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000" dirty="0"/>
              <a:t>Объем – от 3 до 5 млн. руб. в месяц</a:t>
            </a:r>
          </a:p>
          <a:p>
            <a:pPr marL="180000"/>
            <a:r>
              <a:rPr lang="ru-RU" sz="2000" dirty="0"/>
              <a:t>Тариф – 2,8%</a:t>
            </a:r>
            <a:endParaRPr lang="en-US" sz="2000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ECA60CFD-72FD-4978-EF57-48CF9CAAC58B}"/>
              </a:ext>
            </a:extLst>
          </p:cNvPr>
          <p:cNvSpPr/>
          <p:nvPr/>
        </p:nvSpPr>
        <p:spPr>
          <a:xfrm>
            <a:off x="6424181" y="7143640"/>
            <a:ext cx="4267510" cy="8925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000" dirty="0"/>
              <a:t>С сервисом «Покупки в кредит» тариф – 2%</a:t>
            </a:r>
          </a:p>
          <a:p>
            <a:pPr marL="180000"/>
            <a:endParaRPr lang="ru-RU" sz="1800" b="1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B1B227B5-7C6A-2A4C-4115-4B35FF536448}"/>
              </a:ext>
            </a:extLst>
          </p:cNvPr>
          <p:cNvSpPr/>
          <p:nvPr/>
        </p:nvSpPr>
        <p:spPr>
          <a:xfrm>
            <a:off x="11841416" y="4896515"/>
            <a:ext cx="4966949" cy="1538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000" dirty="0"/>
              <a:t>Объем – от 0,3 до 1 млн. руб. в месяц</a:t>
            </a:r>
          </a:p>
          <a:p>
            <a:pPr marL="180000"/>
            <a:r>
              <a:rPr lang="ru-RU" sz="2000" dirty="0"/>
              <a:t>Тариф – 1% первые три месяца для нового бизнеса</a:t>
            </a:r>
          </a:p>
          <a:p>
            <a:pPr marL="180000"/>
            <a:r>
              <a:rPr lang="ru-RU" sz="2000" dirty="0"/>
              <a:t>Тариф – 2,6% по истечению трех месяцев</a:t>
            </a:r>
            <a:endParaRPr lang="en-US" sz="200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CCAB0087-D92D-DF1A-B733-608D333A88A5}"/>
              </a:ext>
            </a:extLst>
          </p:cNvPr>
          <p:cNvSpPr/>
          <p:nvPr/>
        </p:nvSpPr>
        <p:spPr>
          <a:xfrm>
            <a:off x="1095312" y="4004548"/>
            <a:ext cx="4267510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b="1" dirty="0">
                <a:solidFill>
                  <a:srgbClr val="355AE4"/>
                </a:solidFill>
              </a:rPr>
              <a:t>Объем – до 10 млн. руб. в месяц</a:t>
            </a:r>
          </a:p>
          <a:p>
            <a:pPr marL="180000"/>
            <a:r>
              <a:rPr lang="ru-RU" sz="2400" b="1" dirty="0">
                <a:solidFill>
                  <a:srgbClr val="355AE4"/>
                </a:solidFill>
              </a:rPr>
              <a:t>Тариф – 1,8%</a:t>
            </a:r>
            <a:endParaRPr lang="en-US" sz="2400" b="1" dirty="0">
              <a:solidFill>
                <a:srgbClr val="355AE4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7E0E8F9D-C272-E7F3-7E64-614C4066D77D}"/>
              </a:ext>
            </a:extLst>
          </p:cNvPr>
          <p:cNvSpPr/>
          <p:nvPr/>
        </p:nvSpPr>
        <p:spPr>
          <a:xfrm>
            <a:off x="6424181" y="6390330"/>
            <a:ext cx="426751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000" dirty="0"/>
              <a:t>Объем – до 3 млн. руб. в месяц </a:t>
            </a:r>
          </a:p>
          <a:p>
            <a:pPr marL="180000"/>
            <a:r>
              <a:rPr lang="ru-RU" sz="2000" dirty="0"/>
              <a:t>Тариф – 2,5%</a:t>
            </a:r>
            <a:endParaRPr lang="en-US" sz="20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10EA6A7A-7F99-5F8F-09B0-EF6188C0BF77}"/>
              </a:ext>
            </a:extLst>
          </p:cNvPr>
          <p:cNvSpPr/>
          <p:nvPr/>
        </p:nvSpPr>
        <p:spPr>
          <a:xfrm>
            <a:off x="6107152" y="2963322"/>
            <a:ext cx="426751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Счет выплаты в стороннем банке</a:t>
            </a:r>
            <a:endParaRPr lang="en-US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AB56286B-39C1-80D5-62F8-129AEC39C3D1}"/>
              </a:ext>
            </a:extLst>
          </p:cNvPr>
          <p:cNvSpPr/>
          <p:nvPr/>
        </p:nvSpPr>
        <p:spPr>
          <a:xfrm>
            <a:off x="6188620" y="5821321"/>
            <a:ext cx="426751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Счет выплаты в Сбербанке</a:t>
            </a:r>
            <a:endParaRPr lang="en-US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D51666A2-4CBD-5139-F5D9-B84B7EE384B4}"/>
              </a:ext>
            </a:extLst>
          </p:cNvPr>
          <p:cNvSpPr/>
          <p:nvPr/>
        </p:nvSpPr>
        <p:spPr>
          <a:xfrm>
            <a:off x="6152519" y="8553869"/>
            <a:ext cx="426751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000" dirty="0">
                <a:solidFill>
                  <a:schemeClr val="accent3">
                    <a:lumMod val="50000"/>
                  </a:schemeClr>
                </a:solidFill>
              </a:rPr>
              <a:t>Услуги посредников</a:t>
            </a:r>
            <a:endParaRPr lang="en-US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F83DD2B1-19B1-4EA0-6D61-70B3CA4E4F62}"/>
              </a:ext>
            </a:extLst>
          </p:cNvPr>
          <p:cNvSpPr/>
          <p:nvPr/>
        </p:nvSpPr>
        <p:spPr>
          <a:xfrm>
            <a:off x="6378201" y="9004448"/>
            <a:ext cx="4267510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000" dirty="0"/>
              <a:t>Формирование и рассылка кассовых чеков – от 16670 руб. в год</a:t>
            </a:r>
            <a:endParaRPr lang="en-US" sz="20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DDD7995A-F9A2-EF75-FF6B-C3F2313F8EAA}"/>
              </a:ext>
            </a:extLst>
          </p:cNvPr>
          <p:cNvSpPr/>
          <p:nvPr/>
        </p:nvSpPr>
        <p:spPr>
          <a:xfrm>
            <a:off x="11897076" y="6818094"/>
            <a:ext cx="4267510" cy="8925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000" dirty="0"/>
              <a:t>Объем – от 1 млн. руб. в месяц</a:t>
            </a:r>
          </a:p>
          <a:p>
            <a:pPr marL="180000"/>
            <a:r>
              <a:rPr lang="ru-RU" sz="2000" dirty="0"/>
              <a:t>Тариф – 2,6%</a:t>
            </a:r>
          </a:p>
          <a:p>
            <a:pPr marL="180000"/>
            <a:endParaRPr lang="ru-RU" sz="1800" b="1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6DFC8874-C762-BEA1-94E7-6668FE9A411E}"/>
              </a:ext>
            </a:extLst>
          </p:cNvPr>
          <p:cNvSpPr/>
          <p:nvPr/>
        </p:nvSpPr>
        <p:spPr>
          <a:xfrm>
            <a:off x="11897076" y="7721858"/>
            <a:ext cx="4267510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000" dirty="0"/>
              <a:t>Индивидуальных тарифов нет!</a:t>
            </a:r>
          </a:p>
          <a:p>
            <a:pPr marL="180000"/>
            <a:endParaRPr lang="ru-RU" sz="1800" b="1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09AFCC87-6CD9-8C39-7787-32C439793456}"/>
              </a:ext>
            </a:extLst>
          </p:cNvPr>
          <p:cNvSpPr/>
          <p:nvPr/>
        </p:nvSpPr>
        <p:spPr>
          <a:xfrm>
            <a:off x="996884" y="5950626"/>
            <a:ext cx="4267510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b="1" dirty="0">
                <a:solidFill>
                  <a:srgbClr val="355AE4"/>
                </a:solidFill>
              </a:rPr>
              <a:t>Объем – от 10 млн. руб. в месяц</a:t>
            </a:r>
          </a:p>
          <a:p>
            <a:pPr marL="180000"/>
            <a:r>
              <a:rPr lang="ru-RU" sz="2400" b="1" dirty="0">
                <a:solidFill>
                  <a:srgbClr val="355AE4"/>
                </a:solidFill>
              </a:rPr>
              <a:t>Тариф – индивидуальный</a:t>
            </a:r>
            <a:endParaRPr lang="en-US" sz="2400" b="1" dirty="0">
              <a:solidFill>
                <a:srgbClr val="355AE4"/>
              </a:solidFill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ED97D573-DD6D-EB0C-4140-B8C64C29DFE3}"/>
              </a:ext>
            </a:extLst>
          </p:cNvPr>
          <p:cNvSpPr/>
          <p:nvPr/>
        </p:nvSpPr>
        <p:spPr>
          <a:xfrm>
            <a:off x="6371994" y="4968153"/>
            <a:ext cx="4563303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000" dirty="0"/>
              <a:t>Объем – от 5 млн. руб. в месяц</a:t>
            </a:r>
          </a:p>
          <a:p>
            <a:pPr marL="180000"/>
            <a:r>
              <a:rPr lang="ru-RU" sz="2000" dirty="0"/>
              <a:t>Тариф – индивидуальный</a:t>
            </a:r>
            <a:endParaRPr lang="en-US" sz="2000" dirty="0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73FBA77F-2F05-D143-A8C6-FEB248DACA38}"/>
              </a:ext>
            </a:extLst>
          </p:cNvPr>
          <p:cNvSpPr/>
          <p:nvPr/>
        </p:nvSpPr>
        <p:spPr>
          <a:xfrm>
            <a:off x="6402282" y="7879101"/>
            <a:ext cx="4563303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000" dirty="0"/>
              <a:t>Объем – от 3 млн. руб. в месяц</a:t>
            </a:r>
          </a:p>
          <a:p>
            <a:pPr marL="180000"/>
            <a:r>
              <a:rPr lang="ru-RU" sz="2000" dirty="0"/>
              <a:t>Тариф – индивидуальный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258928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7CCD23E-997B-4E57-B2D9-5E2603462AC4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32" name="Заголовок 31">
            <a:extLst>
              <a:ext uri="{FF2B5EF4-FFF2-40B4-BE49-F238E27FC236}">
                <a16:creationId xmlns:a16="http://schemas.microsoft.com/office/drawing/2014/main" xmlns="" id="{20BE5E48-45F1-4BD6-8857-952152F3C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859" y="675874"/>
            <a:ext cx="13917644" cy="1196220"/>
          </a:xfrm>
        </p:spPr>
        <p:txBody>
          <a:bodyPr/>
          <a:lstStyle/>
          <a:p>
            <a:r>
              <a:rPr lang="ru-RU" sz="4800" dirty="0"/>
              <a:t>Для подключения к Почтовому эквайрингу</a:t>
            </a:r>
            <a:r>
              <a:rPr lang="ru-RU" dirty="0"/>
              <a:t/>
            </a:r>
            <a:br>
              <a:rPr lang="ru-RU" dirty="0"/>
            </a:br>
            <a:r>
              <a:rPr lang="ru-RU" sz="2800" b="0" dirty="0"/>
              <a:t>4 простых шага</a:t>
            </a:r>
            <a:endParaRPr lang="ru-RU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588245" y="5368762"/>
            <a:ext cx="3168440" cy="15388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2000" dirty="0"/>
              <a:t>Контакты менеджера</a:t>
            </a:r>
          </a:p>
          <a:p>
            <a:r>
              <a:rPr lang="ru-RU" sz="2000" dirty="0"/>
              <a:t>ФИО</a:t>
            </a:r>
          </a:p>
          <a:p>
            <a:r>
              <a:rPr lang="ru-RU" sz="2000" dirty="0"/>
              <a:t>ДОЛЖНОСТЬ</a:t>
            </a:r>
          </a:p>
          <a:p>
            <a:r>
              <a:rPr lang="ru-RU" sz="2000" dirty="0"/>
              <a:t>ЭЛ.ПОЧТА</a:t>
            </a:r>
          </a:p>
          <a:p>
            <a:r>
              <a:rPr lang="ru-RU" sz="2000" dirty="0"/>
              <a:t>ТЕЛЕФОН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37888" y="5368762"/>
            <a:ext cx="3311773" cy="43088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ru-RU" sz="2000" dirty="0"/>
              <a:t>Свидетельство о регистрации юридического лица;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2000" dirty="0"/>
              <a:t>Устав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2000" dirty="0"/>
              <a:t>Документ, на основании которого действует подписант;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2000" dirty="0"/>
              <a:t>Заполненную анкету по 115-ФЗ.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2000" dirty="0"/>
              <a:t>Договор подписывается в 2-х экземплярах, по одной для каждой из сторон</a:t>
            </a:r>
          </a:p>
          <a:p>
            <a:pPr marL="228600" indent="-228600">
              <a:buFont typeface="+mj-lt"/>
              <a:buAutoNum type="arabicPeriod"/>
            </a:pPr>
            <a:endParaRPr lang="ru-RU" sz="2000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18961422" y="7416800"/>
            <a:ext cx="876845" cy="87684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TextBox 51"/>
          <p:cNvSpPr txBox="1"/>
          <p:nvPr/>
        </p:nvSpPr>
        <p:spPr>
          <a:xfrm>
            <a:off x="9550720" y="5295399"/>
            <a:ext cx="2736304" cy="21544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2000" dirty="0"/>
              <a:t>1.Разместить кнопку на вашем сайте</a:t>
            </a:r>
          </a:p>
          <a:p>
            <a:r>
              <a:rPr lang="ru-RU" sz="2000" dirty="0"/>
              <a:t>2.Поддержать интеграцию по </a:t>
            </a:r>
            <a:r>
              <a:rPr lang="en-US" sz="2000" dirty="0"/>
              <a:t>API</a:t>
            </a:r>
            <a:endParaRPr lang="ru-RU" sz="2000" dirty="0"/>
          </a:p>
          <a:p>
            <a:r>
              <a:rPr lang="ru-RU" sz="2000" dirty="0"/>
              <a:t>3. Развернуть защищенный канал связи</a:t>
            </a:r>
          </a:p>
        </p:txBody>
      </p:sp>
      <p:grpSp>
        <p:nvGrpSpPr>
          <p:cNvPr id="80" name="Группа 79"/>
          <p:cNvGrpSpPr/>
          <p:nvPr/>
        </p:nvGrpSpPr>
        <p:grpSpPr>
          <a:xfrm>
            <a:off x="633219" y="4896513"/>
            <a:ext cx="3363146" cy="154815"/>
            <a:chOff x="558800" y="3068950"/>
            <a:chExt cx="1781491" cy="0"/>
          </a:xfrm>
        </p:grpSpPr>
        <p:cxnSp>
          <p:nvCxnSpPr>
            <p:cNvPr id="81" name="Прямая соединительная линия 80"/>
            <p:cNvCxnSpPr/>
            <p:nvPr/>
          </p:nvCxnSpPr>
          <p:spPr>
            <a:xfrm>
              <a:off x="776420" y="3068950"/>
              <a:ext cx="1563871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81"/>
            <p:cNvCxnSpPr/>
            <p:nvPr/>
          </p:nvCxnSpPr>
          <p:spPr>
            <a:xfrm>
              <a:off x="558800" y="3068950"/>
              <a:ext cx="235499" cy="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86" name="Группа 85"/>
          <p:cNvGrpSpPr/>
          <p:nvPr/>
        </p:nvGrpSpPr>
        <p:grpSpPr>
          <a:xfrm>
            <a:off x="9455257" y="4896513"/>
            <a:ext cx="2727462" cy="0"/>
            <a:chOff x="558800" y="3068950"/>
            <a:chExt cx="1781491" cy="0"/>
          </a:xfrm>
        </p:grpSpPr>
        <p:cxnSp>
          <p:nvCxnSpPr>
            <p:cNvPr id="87" name="Прямая соединительная линия 86"/>
            <p:cNvCxnSpPr/>
            <p:nvPr/>
          </p:nvCxnSpPr>
          <p:spPr>
            <a:xfrm>
              <a:off x="776420" y="3068950"/>
              <a:ext cx="1563871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единительная линия 87"/>
            <p:cNvCxnSpPr/>
            <p:nvPr/>
          </p:nvCxnSpPr>
          <p:spPr>
            <a:xfrm>
              <a:off x="558800" y="3068950"/>
              <a:ext cx="235499" cy="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89" name="Группа 88"/>
          <p:cNvGrpSpPr/>
          <p:nvPr/>
        </p:nvGrpSpPr>
        <p:grpSpPr>
          <a:xfrm>
            <a:off x="13605687" y="4896513"/>
            <a:ext cx="2727462" cy="0"/>
            <a:chOff x="558800" y="3068950"/>
            <a:chExt cx="1781491" cy="0"/>
          </a:xfrm>
        </p:grpSpPr>
        <p:cxnSp>
          <p:nvCxnSpPr>
            <p:cNvPr id="90" name="Прямая соединительная линия 89"/>
            <p:cNvCxnSpPr/>
            <p:nvPr/>
          </p:nvCxnSpPr>
          <p:spPr>
            <a:xfrm>
              <a:off x="776420" y="3068950"/>
              <a:ext cx="1563871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Прямая соединительная линия 90"/>
            <p:cNvCxnSpPr/>
            <p:nvPr/>
          </p:nvCxnSpPr>
          <p:spPr>
            <a:xfrm>
              <a:off x="558800" y="3068950"/>
              <a:ext cx="235499" cy="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92" name="Группа 91">
            <a:extLst>
              <a:ext uri="{FF2B5EF4-FFF2-40B4-BE49-F238E27FC236}">
                <a16:creationId xmlns:a16="http://schemas.microsoft.com/office/drawing/2014/main" xmlns="" id="{604A198B-590D-4BA5-9AB0-88B255F43F45}"/>
              </a:ext>
            </a:extLst>
          </p:cNvPr>
          <p:cNvGrpSpPr/>
          <p:nvPr/>
        </p:nvGrpSpPr>
        <p:grpSpPr>
          <a:xfrm>
            <a:off x="840511" y="2714018"/>
            <a:ext cx="1039887" cy="1012607"/>
            <a:chOff x="14811375" y="4008438"/>
            <a:chExt cx="836612" cy="720725"/>
          </a:xfrm>
        </p:grpSpPr>
        <p:sp>
          <p:nvSpPr>
            <p:cNvPr id="93" name="Freeform 102"/>
            <p:cNvSpPr>
              <a:spLocks/>
            </p:cNvSpPr>
            <p:nvPr/>
          </p:nvSpPr>
          <p:spPr bwMode="auto">
            <a:xfrm>
              <a:off x="14811375" y="4087813"/>
              <a:ext cx="611187" cy="641350"/>
            </a:xfrm>
            <a:custGeom>
              <a:avLst/>
              <a:gdLst>
                <a:gd name="T0" fmla="*/ 134 w 385"/>
                <a:gd name="T1" fmla="*/ 0 h 404"/>
                <a:gd name="T2" fmla="*/ 44 w 385"/>
                <a:gd name="T3" fmla="*/ 0 h 404"/>
                <a:gd name="T4" fmla="*/ 44 w 385"/>
                <a:gd name="T5" fmla="*/ 0 h 404"/>
                <a:gd name="T6" fmla="*/ 35 w 385"/>
                <a:gd name="T7" fmla="*/ 0 h 404"/>
                <a:gd name="T8" fmla="*/ 27 w 385"/>
                <a:gd name="T9" fmla="*/ 3 h 404"/>
                <a:gd name="T10" fmla="*/ 20 w 385"/>
                <a:gd name="T11" fmla="*/ 7 h 404"/>
                <a:gd name="T12" fmla="*/ 14 w 385"/>
                <a:gd name="T13" fmla="*/ 12 h 404"/>
                <a:gd name="T14" fmla="*/ 8 w 385"/>
                <a:gd name="T15" fmla="*/ 19 h 404"/>
                <a:gd name="T16" fmla="*/ 5 w 385"/>
                <a:gd name="T17" fmla="*/ 26 h 404"/>
                <a:gd name="T18" fmla="*/ 2 w 385"/>
                <a:gd name="T19" fmla="*/ 35 h 404"/>
                <a:gd name="T20" fmla="*/ 0 w 385"/>
                <a:gd name="T21" fmla="*/ 44 h 404"/>
                <a:gd name="T22" fmla="*/ 0 w 385"/>
                <a:gd name="T23" fmla="*/ 273 h 404"/>
                <a:gd name="T24" fmla="*/ 0 w 385"/>
                <a:gd name="T25" fmla="*/ 273 h 404"/>
                <a:gd name="T26" fmla="*/ 2 w 385"/>
                <a:gd name="T27" fmla="*/ 282 h 404"/>
                <a:gd name="T28" fmla="*/ 5 w 385"/>
                <a:gd name="T29" fmla="*/ 290 h 404"/>
                <a:gd name="T30" fmla="*/ 8 w 385"/>
                <a:gd name="T31" fmla="*/ 297 h 404"/>
                <a:gd name="T32" fmla="*/ 14 w 385"/>
                <a:gd name="T33" fmla="*/ 305 h 404"/>
                <a:gd name="T34" fmla="*/ 20 w 385"/>
                <a:gd name="T35" fmla="*/ 309 h 404"/>
                <a:gd name="T36" fmla="*/ 27 w 385"/>
                <a:gd name="T37" fmla="*/ 314 h 404"/>
                <a:gd name="T38" fmla="*/ 35 w 385"/>
                <a:gd name="T39" fmla="*/ 315 h 404"/>
                <a:gd name="T40" fmla="*/ 44 w 385"/>
                <a:gd name="T41" fmla="*/ 317 h 404"/>
                <a:gd name="T42" fmla="*/ 68 w 385"/>
                <a:gd name="T43" fmla="*/ 317 h 404"/>
                <a:gd name="T44" fmla="*/ 66 w 385"/>
                <a:gd name="T45" fmla="*/ 404 h 404"/>
                <a:gd name="T46" fmla="*/ 181 w 385"/>
                <a:gd name="T47" fmla="*/ 317 h 404"/>
                <a:gd name="T48" fmla="*/ 350 w 385"/>
                <a:gd name="T49" fmla="*/ 317 h 404"/>
                <a:gd name="T50" fmla="*/ 350 w 385"/>
                <a:gd name="T51" fmla="*/ 317 h 404"/>
                <a:gd name="T52" fmla="*/ 361 w 385"/>
                <a:gd name="T53" fmla="*/ 315 h 404"/>
                <a:gd name="T54" fmla="*/ 370 w 385"/>
                <a:gd name="T55" fmla="*/ 312 h 404"/>
                <a:gd name="T56" fmla="*/ 379 w 385"/>
                <a:gd name="T57" fmla="*/ 306 h 404"/>
                <a:gd name="T58" fmla="*/ 385 w 385"/>
                <a:gd name="T59" fmla="*/ 299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85" h="404">
                  <a:moveTo>
                    <a:pt x="134" y="0"/>
                  </a:moveTo>
                  <a:lnTo>
                    <a:pt x="44" y="0"/>
                  </a:lnTo>
                  <a:lnTo>
                    <a:pt x="44" y="0"/>
                  </a:lnTo>
                  <a:lnTo>
                    <a:pt x="35" y="0"/>
                  </a:lnTo>
                  <a:lnTo>
                    <a:pt x="27" y="3"/>
                  </a:lnTo>
                  <a:lnTo>
                    <a:pt x="20" y="7"/>
                  </a:lnTo>
                  <a:lnTo>
                    <a:pt x="14" y="12"/>
                  </a:lnTo>
                  <a:lnTo>
                    <a:pt x="8" y="19"/>
                  </a:lnTo>
                  <a:lnTo>
                    <a:pt x="5" y="26"/>
                  </a:lnTo>
                  <a:lnTo>
                    <a:pt x="2" y="35"/>
                  </a:lnTo>
                  <a:lnTo>
                    <a:pt x="0" y="44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2" y="282"/>
                  </a:lnTo>
                  <a:lnTo>
                    <a:pt x="5" y="290"/>
                  </a:lnTo>
                  <a:lnTo>
                    <a:pt x="8" y="297"/>
                  </a:lnTo>
                  <a:lnTo>
                    <a:pt x="14" y="305"/>
                  </a:lnTo>
                  <a:lnTo>
                    <a:pt x="20" y="309"/>
                  </a:lnTo>
                  <a:lnTo>
                    <a:pt x="27" y="314"/>
                  </a:lnTo>
                  <a:lnTo>
                    <a:pt x="35" y="315"/>
                  </a:lnTo>
                  <a:lnTo>
                    <a:pt x="44" y="317"/>
                  </a:lnTo>
                  <a:lnTo>
                    <a:pt x="68" y="317"/>
                  </a:lnTo>
                  <a:lnTo>
                    <a:pt x="66" y="404"/>
                  </a:lnTo>
                  <a:lnTo>
                    <a:pt x="181" y="317"/>
                  </a:lnTo>
                  <a:lnTo>
                    <a:pt x="350" y="317"/>
                  </a:lnTo>
                  <a:lnTo>
                    <a:pt x="350" y="317"/>
                  </a:lnTo>
                  <a:lnTo>
                    <a:pt x="361" y="315"/>
                  </a:lnTo>
                  <a:lnTo>
                    <a:pt x="370" y="312"/>
                  </a:lnTo>
                  <a:lnTo>
                    <a:pt x="379" y="306"/>
                  </a:lnTo>
                  <a:lnTo>
                    <a:pt x="385" y="299"/>
                  </a:lnTo>
                </a:path>
              </a:pathLst>
            </a:custGeom>
            <a:noFill/>
            <a:ln w="28575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4" name="Freeform 103"/>
            <p:cNvSpPr>
              <a:spLocks/>
            </p:cNvSpPr>
            <p:nvPr/>
          </p:nvSpPr>
          <p:spPr bwMode="auto">
            <a:xfrm>
              <a:off x="15024100" y="4008438"/>
              <a:ext cx="623887" cy="652463"/>
            </a:xfrm>
            <a:custGeom>
              <a:avLst/>
              <a:gdLst>
                <a:gd name="T0" fmla="*/ 0 w 393"/>
                <a:gd name="T1" fmla="*/ 44 h 411"/>
                <a:gd name="T2" fmla="*/ 0 w 393"/>
                <a:gd name="T3" fmla="*/ 273 h 411"/>
                <a:gd name="T4" fmla="*/ 0 w 393"/>
                <a:gd name="T5" fmla="*/ 273 h 411"/>
                <a:gd name="T6" fmla="*/ 0 w 393"/>
                <a:gd name="T7" fmla="*/ 282 h 411"/>
                <a:gd name="T8" fmla="*/ 3 w 393"/>
                <a:gd name="T9" fmla="*/ 291 h 411"/>
                <a:gd name="T10" fmla="*/ 6 w 393"/>
                <a:gd name="T11" fmla="*/ 299 h 411"/>
                <a:gd name="T12" fmla="*/ 12 w 393"/>
                <a:gd name="T13" fmla="*/ 305 h 411"/>
                <a:gd name="T14" fmla="*/ 19 w 393"/>
                <a:gd name="T15" fmla="*/ 309 h 411"/>
                <a:gd name="T16" fmla="*/ 26 w 393"/>
                <a:gd name="T17" fmla="*/ 314 h 411"/>
                <a:gd name="T18" fmla="*/ 35 w 393"/>
                <a:gd name="T19" fmla="*/ 317 h 411"/>
                <a:gd name="T20" fmla="*/ 43 w 393"/>
                <a:gd name="T21" fmla="*/ 317 h 411"/>
                <a:gd name="T22" fmla="*/ 225 w 393"/>
                <a:gd name="T23" fmla="*/ 317 h 411"/>
                <a:gd name="T24" fmla="*/ 340 w 393"/>
                <a:gd name="T25" fmla="*/ 411 h 411"/>
                <a:gd name="T26" fmla="*/ 340 w 393"/>
                <a:gd name="T27" fmla="*/ 317 h 411"/>
                <a:gd name="T28" fmla="*/ 349 w 393"/>
                <a:gd name="T29" fmla="*/ 317 h 411"/>
                <a:gd name="T30" fmla="*/ 349 w 393"/>
                <a:gd name="T31" fmla="*/ 317 h 411"/>
                <a:gd name="T32" fmla="*/ 358 w 393"/>
                <a:gd name="T33" fmla="*/ 317 h 411"/>
                <a:gd name="T34" fmla="*/ 366 w 393"/>
                <a:gd name="T35" fmla="*/ 314 h 411"/>
                <a:gd name="T36" fmla="*/ 373 w 393"/>
                <a:gd name="T37" fmla="*/ 309 h 411"/>
                <a:gd name="T38" fmla="*/ 379 w 393"/>
                <a:gd name="T39" fmla="*/ 305 h 411"/>
                <a:gd name="T40" fmla="*/ 385 w 393"/>
                <a:gd name="T41" fmla="*/ 299 h 411"/>
                <a:gd name="T42" fmla="*/ 390 w 393"/>
                <a:gd name="T43" fmla="*/ 291 h 411"/>
                <a:gd name="T44" fmla="*/ 391 w 393"/>
                <a:gd name="T45" fmla="*/ 282 h 411"/>
                <a:gd name="T46" fmla="*/ 393 w 393"/>
                <a:gd name="T47" fmla="*/ 273 h 411"/>
                <a:gd name="T48" fmla="*/ 393 w 393"/>
                <a:gd name="T49" fmla="*/ 44 h 411"/>
                <a:gd name="T50" fmla="*/ 393 w 393"/>
                <a:gd name="T51" fmla="*/ 44 h 411"/>
                <a:gd name="T52" fmla="*/ 391 w 393"/>
                <a:gd name="T53" fmla="*/ 35 h 411"/>
                <a:gd name="T54" fmla="*/ 390 w 393"/>
                <a:gd name="T55" fmla="*/ 27 h 411"/>
                <a:gd name="T56" fmla="*/ 385 w 393"/>
                <a:gd name="T57" fmla="*/ 20 h 411"/>
                <a:gd name="T58" fmla="*/ 379 w 393"/>
                <a:gd name="T59" fmla="*/ 14 h 411"/>
                <a:gd name="T60" fmla="*/ 373 w 393"/>
                <a:gd name="T61" fmla="*/ 8 h 411"/>
                <a:gd name="T62" fmla="*/ 366 w 393"/>
                <a:gd name="T63" fmla="*/ 3 h 411"/>
                <a:gd name="T64" fmla="*/ 358 w 393"/>
                <a:gd name="T65" fmla="*/ 2 h 411"/>
                <a:gd name="T66" fmla="*/ 349 w 393"/>
                <a:gd name="T67" fmla="*/ 0 h 411"/>
                <a:gd name="T68" fmla="*/ 43 w 393"/>
                <a:gd name="T69" fmla="*/ 0 h 411"/>
                <a:gd name="T70" fmla="*/ 43 w 393"/>
                <a:gd name="T71" fmla="*/ 0 h 411"/>
                <a:gd name="T72" fmla="*/ 35 w 393"/>
                <a:gd name="T73" fmla="*/ 2 h 411"/>
                <a:gd name="T74" fmla="*/ 26 w 393"/>
                <a:gd name="T75" fmla="*/ 3 h 411"/>
                <a:gd name="T76" fmla="*/ 19 w 393"/>
                <a:gd name="T77" fmla="*/ 8 h 411"/>
                <a:gd name="T78" fmla="*/ 12 w 393"/>
                <a:gd name="T79" fmla="*/ 14 h 411"/>
                <a:gd name="T80" fmla="*/ 6 w 393"/>
                <a:gd name="T81" fmla="*/ 20 h 411"/>
                <a:gd name="T82" fmla="*/ 3 w 393"/>
                <a:gd name="T83" fmla="*/ 27 h 411"/>
                <a:gd name="T84" fmla="*/ 0 w 393"/>
                <a:gd name="T85" fmla="*/ 35 h 411"/>
                <a:gd name="T86" fmla="*/ 0 w 393"/>
                <a:gd name="T87" fmla="*/ 44 h 411"/>
                <a:gd name="T88" fmla="*/ 0 w 393"/>
                <a:gd name="T89" fmla="*/ 44 h 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93" h="411">
                  <a:moveTo>
                    <a:pt x="0" y="44"/>
                  </a:moveTo>
                  <a:lnTo>
                    <a:pt x="0" y="273"/>
                  </a:lnTo>
                  <a:lnTo>
                    <a:pt x="0" y="273"/>
                  </a:lnTo>
                  <a:lnTo>
                    <a:pt x="0" y="282"/>
                  </a:lnTo>
                  <a:lnTo>
                    <a:pt x="3" y="291"/>
                  </a:lnTo>
                  <a:lnTo>
                    <a:pt x="6" y="299"/>
                  </a:lnTo>
                  <a:lnTo>
                    <a:pt x="12" y="305"/>
                  </a:lnTo>
                  <a:lnTo>
                    <a:pt x="19" y="309"/>
                  </a:lnTo>
                  <a:lnTo>
                    <a:pt x="26" y="314"/>
                  </a:lnTo>
                  <a:lnTo>
                    <a:pt x="35" y="317"/>
                  </a:lnTo>
                  <a:lnTo>
                    <a:pt x="43" y="317"/>
                  </a:lnTo>
                  <a:lnTo>
                    <a:pt x="225" y="317"/>
                  </a:lnTo>
                  <a:lnTo>
                    <a:pt x="340" y="411"/>
                  </a:lnTo>
                  <a:lnTo>
                    <a:pt x="340" y="317"/>
                  </a:lnTo>
                  <a:lnTo>
                    <a:pt x="349" y="317"/>
                  </a:lnTo>
                  <a:lnTo>
                    <a:pt x="349" y="317"/>
                  </a:lnTo>
                  <a:lnTo>
                    <a:pt x="358" y="317"/>
                  </a:lnTo>
                  <a:lnTo>
                    <a:pt x="366" y="314"/>
                  </a:lnTo>
                  <a:lnTo>
                    <a:pt x="373" y="309"/>
                  </a:lnTo>
                  <a:lnTo>
                    <a:pt x="379" y="305"/>
                  </a:lnTo>
                  <a:lnTo>
                    <a:pt x="385" y="299"/>
                  </a:lnTo>
                  <a:lnTo>
                    <a:pt x="390" y="291"/>
                  </a:lnTo>
                  <a:lnTo>
                    <a:pt x="391" y="282"/>
                  </a:lnTo>
                  <a:lnTo>
                    <a:pt x="393" y="273"/>
                  </a:lnTo>
                  <a:lnTo>
                    <a:pt x="393" y="44"/>
                  </a:lnTo>
                  <a:lnTo>
                    <a:pt x="393" y="44"/>
                  </a:lnTo>
                  <a:lnTo>
                    <a:pt x="391" y="35"/>
                  </a:lnTo>
                  <a:lnTo>
                    <a:pt x="390" y="27"/>
                  </a:lnTo>
                  <a:lnTo>
                    <a:pt x="385" y="20"/>
                  </a:lnTo>
                  <a:lnTo>
                    <a:pt x="379" y="14"/>
                  </a:lnTo>
                  <a:lnTo>
                    <a:pt x="373" y="8"/>
                  </a:lnTo>
                  <a:lnTo>
                    <a:pt x="366" y="3"/>
                  </a:lnTo>
                  <a:lnTo>
                    <a:pt x="358" y="2"/>
                  </a:lnTo>
                  <a:lnTo>
                    <a:pt x="349" y="0"/>
                  </a:lnTo>
                  <a:lnTo>
                    <a:pt x="43" y="0"/>
                  </a:lnTo>
                  <a:lnTo>
                    <a:pt x="43" y="0"/>
                  </a:lnTo>
                  <a:lnTo>
                    <a:pt x="35" y="2"/>
                  </a:lnTo>
                  <a:lnTo>
                    <a:pt x="26" y="3"/>
                  </a:lnTo>
                  <a:lnTo>
                    <a:pt x="19" y="8"/>
                  </a:lnTo>
                  <a:lnTo>
                    <a:pt x="12" y="14"/>
                  </a:lnTo>
                  <a:lnTo>
                    <a:pt x="6" y="20"/>
                  </a:lnTo>
                  <a:lnTo>
                    <a:pt x="3" y="27"/>
                  </a:lnTo>
                  <a:lnTo>
                    <a:pt x="0" y="35"/>
                  </a:lnTo>
                  <a:lnTo>
                    <a:pt x="0" y="44"/>
                  </a:lnTo>
                  <a:lnTo>
                    <a:pt x="0" y="44"/>
                  </a:lnTo>
                  <a:close/>
                </a:path>
              </a:pathLst>
            </a:custGeom>
            <a:noFill/>
            <a:ln w="28575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5" name="Freeform 104"/>
            <p:cNvSpPr>
              <a:spLocks/>
            </p:cNvSpPr>
            <p:nvPr/>
          </p:nvSpPr>
          <p:spPr bwMode="auto">
            <a:xfrm>
              <a:off x="15178088" y="4154488"/>
              <a:ext cx="315912" cy="0"/>
            </a:xfrm>
            <a:custGeom>
              <a:avLst/>
              <a:gdLst>
                <a:gd name="T0" fmla="*/ 0 w 199"/>
                <a:gd name="T1" fmla="*/ 199 w 199"/>
                <a:gd name="T2" fmla="*/ 0 w 19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99">
                  <a:moveTo>
                    <a:pt x="0" y="0"/>
                  </a:moveTo>
                  <a:lnTo>
                    <a:pt x="1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6" name="Line 105"/>
            <p:cNvSpPr>
              <a:spLocks noChangeShapeType="1"/>
            </p:cNvSpPr>
            <p:nvPr/>
          </p:nvSpPr>
          <p:spPr bwMode="auto">
            <a:xfrm>
              <a:off x="15178088" y="4154488"/>
              <a:ext cx="31591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7" name="Freeform 106"/>
            <p:cNvSpPr>
              <a:spLocks/>
            </p:cNvSpPr>
            <p:nvPr/>
          </p:nvSpPr>
          <p:spPr bwMode="auto">
            <a:xfrm>
              <a:off x="15178088" y="4252913"/>
              <a:ext cx="315912" cy="0"/>
            </a:xfrm>
            <a:custGeom>
              <a:avLst/>
              <a:gdLst>
                <a:gd name="T0" fmla="*/ 0 w 199"/>
                <a:gd name="T1" fmla="*/ 199 w 199"/>
                <a:gd name="T2" fmla="*/ 0 w 19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99">
                  <a:moveTo>
                    <a:pt x="0" y="0"/>
                  </a:moveTo>
                  <a:lnTo>
                    <a:pt x="1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8" name="Line 107"/>
            <p:cNvSpPr>
              <a:spLocks noChangeShapeType="1"/>
            </p:cNvSpPr>
            <p:nvPr/>
          </p:nvSpPr>
          <p:spPr bwMode="auto">
            <a:xfrm>
              <a:off x="15178088" y="4252913"/>
              <a:ext cx="31591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9" name="Freeform 108"/>
            <p:cNvSpPr>
              <a:spLocks/>
            </p:cNvSpPr>
            <p:nvPr/>
          </p:nvSpPr>
          <p:spPr bwMode="auto">
            <a:xfrm>
              <a:off x="15178088" y="4348163"/>
              <a:ext cx="315912" cy="0"/>
            </a:xfrm>
            <a:custGeom>
              <a:avLst/>
              <a:gdLst>
                <a:gd name="T0" fmla="*/ 0 w 199"/>
                <a:gd name="T1" fmla="*/ 199 w 199"/>
                <a:gd name="T2" fmla="*/ 0 w 19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99">
                  <a:moveTo>
                    <a:pt x="0" y="0"/>
                  </a:moveTo>
                  <a:lnTo>
                    <a:pt x="1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0" name="Line 109"/>
            <p:cNvSpPr>
              <a:spLocks noChangeShapeType="1"/>
            </p:cNvSpPr>
            <p:nvPr/>
          </p:nvSpPr>
          <p:spPr bwMode="auto">
            <a:xfrm>
              <a:off x="15178088" y="4348163"/>
              <a:ext cx="31591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1" name="Freeform 84"/>
          <p:cNvSpPr>
            <a:spLocks/>
          </p:cNvSpPr>
          <p:nvPr/>
        </p:nvSpPr>
        <p:spPr bwMode="auto">
          <a:xfrm>
            <a:off x="2486567" y="2733721"/>
            <a:ext cx="948727" cy="992904"/>
          </a:xfrm>
          <a:custGeom>
            <a:avLst/>
            <a:gdLst>
              <a:gd name="T0" fmla="*/ 475 w 475"/>
              <a:gd name="T1" fmla="*/ 26 h 476"/>
              <a:gd name="T2" fmla="*/ 469 w 475"/>
              <a:gd name="T3" fmla="*/ 95 h 476"/>
              <a:gd name="T4" fmla="*/ 457 w 475"/>
              <a:gd name="T5" fmla="*/ 157 h 476"/>
              <a:gd name="T6" fmla="*/ 438 w 475"/>
              <a:gd name="T7" fmla="*/ 212 h 476"/>
              <a:gd name="T8" fmla="*/ 414 w 475"/>
              <a:gd name="T9" fmla="*/ 261 h 476"/>
              <a:gd name="T10" fmla="*/ 385 w 475"/>
              <a:gd name="T11" fmla="*/ 303 h 476"/>
              <a:gd name="T12" fmla="*/ 354 w 475"/>
              <a:gd name="T13" fmla="*/ 339 h 476"/>
              <a:gd name="T14" fmla="*/ 319 w 475"/>
              <a:gd name="T15" fmla="*/ 369 h 476"/>
              <a:gd name="T16" fmla="*/ 283 w 475"/>
              <a:gd name="T17" fmla="*/ 396 h 476"/>
              <a:gd name="T18" fmla="*/ 245 w 475"/>
              <a:gd name="T19" fmla="*/ 417 h 476"/>
              <a:gd name="T20" fmla="*/ 170 w 475"/>
              <a:gd name="T21" fmla="*/ 447 h 476"/>
              <a:gd name="T22" fmla="*/ 102 w 475"/>
              <a:gd name="T23" fmla="*/ 465 h 476"/>
              <a:gd name="T24" fmla="*/ 47 w 475"/>
              <a:gd name="T25" fmla="*/ 474 h 476"/>
              <a:gd name="T26" fmla="*/ 26 w 475"/>
              <a:gd name="T27" fmla="*/ 476 h 476"/>
              <a:gd name="T28" fmla="*/ 17 w 475"/>
              <a:gd name="T29" fmla="*/ 474 h 476"/>
              <a:gd name="T30" fmla="*/ 8 w 475"/>
              <a:gd name="T31" fmla="*/ 470 h 476"/>
              <a:gd name="T32" fmla="*/ 3 w 475"/>
              <a:gd name="T33" fmla="*/ 462 h 476"/>
              <a:gd name="T34" fmla="*/ 0 w 475"/>
              <a:gd name="T35" fmla="*/ 452 h 476"/>
              <a:gd name="T36" fmla="*/ 0 w 475"/>
              <a:gd name="T37" fmla="*/ 407 h 476"/>
              <a:gd name="T38" fmla="*/ 6 w 475"/>
              <a:gd name="T39" fmla="*/ 378 h 476"/>
              <a:gd name="T40" fmla="*/ 20 w 475"/>
              <a:gd name="T41" fmla="*/ 355 h 476"/>
              <a:gd name="T42" fmla="*/ 41 w 475"/>
              <a:gd name="T43" fmla="*/ 337 h 476"/>
              <a:gd name="T44" fmla="*/ 66 w 475"/>
              <a:gd name="T45" fmla="*/ 328 h 476"/>
              <a:gd name="T46" fmla="*/ 125 w 475"/>
              <a:gd name="T47" fmla="*/ 318 h 476"/>
              <a:gd name="T48" fmla="*/ 135 w 475"/>
              <a:gd name="T49" fmla="*/ 319 h 476"/>
              <a:gd name="T50" fmla="*/ 144 w 475"/>
              <a:gd name="T51" fmla="*/ 324 h 476"/>
              <a:gd name="T52" fmla="*/ 196 w 475"/>
              <a:gd name="T53" fmla="*/ 371 h 476"/>
              <a:gd name="T54" fmla="*/ 209 w 475"/>
              <a:gd name="T55" fmla="*/ 377 h 476"/>
              <a:gd name="T56" fmla="*/ 224 w 475"/>
              <a:gd name="T57" fmla="*/ 374 h 476"/>
              <a:gd name="T58" fmla="*/ 259 w 475"/>
              <a:gd name="T59" fmla="*/ 351 h 476"/>
              <a:gd name="T60" fmla="*/ 301 w 475"/>
              <a:gd name="T61" fmla="*/ 318 h 476"/>
              <a:gd name="T62" fmla="*/ 345 w 475"/>
              <a:gd name="T63" fmla="*/ 274 h 476"/>
              <a:gd name="T64" fmla="*/ 373 w 475"/>
              <a:gd name="T65" fmla="*/ 236 h 476"/>
              <a:gd name="T66" fmla="*/ 381 w 475"/>
              <a:gd name="T67" fmla="*/ 223 h 476"/>
              <a:gd name="T68" fmla="*/ 382 w 475"/>
              <a:gd name="T69" fmla="*/ 208 h 476"/>
              <a:gd name="T70" fmla="*/ 376 w 475"/>
              <a:gd name="T71" fmla="*/ 194 h 476"/>
              <a:gd name="T72" fmla="*/ 327 w 475"/>
              <a:gd name="T73" fmla="*/ 143 h 476"/>
              <a:gd name="T74" fmla="*/ 320 w 475"/>
              <a:gd name="T75" fmla="*/ 134 h 476"/>
              <a:gd name="T76" fmla="*/ 320 w 475"/>
              <a:gd name="T77" fmla="*/ 124 h 476"/>
              <a:gd name="T78" fmla="*/ 328 w 475"/>
              <a:gd name="T79" fmla="*/ 68 h 476"/>
              <a:gd name="T80" fmla="*/ 337 w 475"/>
              <a:gd name="T81" fmla="*/ 41 h 476"/>
              <a:gd name="T82" fmla="*/ 355 w 475"/>
              <a:gd name="T83" fmla="*/ 20 h 476"/>
              <a:gd name="T84" fmla="*/ 378 w 475"/>
              <a:gd name="T85" fmla="*/ 6 h 476"/>
              <a:gd name="T86" fmla="*/ 406 w 475"/>
              <a:gd name="T87" fmla="*/ 0 h 476"/>
              <a:gd name="T88" fmla="*/ 453 w 475"/>
              <a:gd name="T89" fmla="*/ 0 h 476"/>
              <a:gd name="T90" fmla="*/ 462 w 475"/>
              <a:gd name="T91" fmla="*/ 3 h 476"/>
              <a:gd name="T92" fmla="*/ 469 w 475"/>
              <a:gd name="T93" fmla="*/ 8 h 476"/>
              <a:gd name="T94" fmla="*/ 474 w 475"/>
              <a:gd name="T95" fmla="*/ 15 h 476"/>
              <a:gd name="T96" fmla="*/ 475 w 475"/>
              <a:gd name="T97" fmla="*/ 26 h 4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475" h="476">
                <a:moveTo>
                  <a:pt x="475" y="26"/>
                </a:moveTo>
                <a:lnTo>
                  <a:pt x="475" y="26"/>
                </a:lnTo>
                <a:lnTo>
                  <a:pt x="474" y="62"/>
                </a:lnTo>
                <a:lnTo>
                  <a:pt x="469" y="95"/>
                </a:lnTo>
                <a:lnTo>
                  <a:pt x="465" y="127"/>
                </a:lnTo>
                <a:lnTo>
                  <a:pt x="457" y="157"/>
                </a:lnTo>
                <a:lnTo>
                  <a:pt x="448" y="185"/>
                </a:lnTo>
                <a:lnTo>
                  <a:pt x="438" y="212"/>
                </a:lnTo>
                <a:lnTo>
                  <a:pt x="426" y="236"/>
                </a:lnTo>
                <a:lnTo>
                  <a:pt x="414" y="261"/>
                </a:lnTo>
                <a:lnTo>
                  <a:pt x="400" y="282"/>
                </a:lnTo>
                <a:lnTo>
                  <a:pt x="385" y="303"/>
                </a:lnTo>
                <a:lnTo>
                  <a:pt x="370" y="321"/>
                </a:lnTo>
                <a:lnTo>
                  <a:pt x="354" y="339"/>
                </a:lnTo>
                <a:lnTo>
                  <a:pt x="337" y="355"/>
                </a:lnTo>
                <a:lnTo>
                  <a:pt x="319" y="369"/>
                </a:lnTo>
                <a:lnTo>
                  <a:pt x="301" y="383"/>
                </a:lnTo>
                <a:lnTo>
                  <a:pt x="283" y="396"/>
                </a:lnTo>
                <a:lnTo>
                  <a:pt x="263" y="407"/>
                </a:lnTo>
                <a:lnTo>
                  <a:pt x="245" y="417"/>
                </a:lnTo>
                <a:lnTo>
                  <a:pt x="208" y="434"/>
                </a:lnTo>
                <a:lnTo>
                  <a:pt x="170" y="447"/>
                </a:lnTo>
                <a:lnTo>
                  <a:pt x="135" y="458"/>
                </a:lnTo>
                <a:lnTo>
                  <a:pt x="102" y="465"/>
                </a:lnTo>
                <a:lnTo>
                  <a:pt x="72" y="471"/>
                </a:lnTo>
                <a:lnTo>
                  <a:pt x="47" y="474"/>
                </a:lnTo>
                <a:lnTo>
                  <a:pt x="26" y="476"/>
                </a:lnTo>
                <a:lnTo>
                  <a:pt x="26" y="476"/>
                </a:lnTo>
                <a:lnTo>
                  <a:pt x="21" y="476"/>
                </a:lnTo>
                <a:lnTo>
                  <a:pt x="17" y="474"/>
                </a:lnTo>
                <a:lnTo>
                  <a:pt x="12" y="473"/>
                </a:lnTo>
                <a:lnTo>
                  <a:pt x="8" y="470"/>
                </a:lnTo>
                <a:lnTo>
                  <a:pt x="5" y="467"/>
                </a:lnTo>
                <a:lnTo>
                  <a:pt x="3" y="462"/>
                </a:lnTo>
                <a:lnTo>
                  <a:pt x="2" y="458"/>
                </a:lnTo>
                <a:lnTo>
                  <a:pt x="0" y="452"/>
                </a:lnTo>
                <a:lnTo>
                  <a:pt x="0" y="407"/>
                </a:lnTo>
                <a:lnTo>
                  <a:pt x="0" y="407"/>
                </a:lnTo>
                <a:lnTo>
                  <a:pt x="2" y="392"/>
                </a:lnTo>
                <a:lnTo>
                  <a:pt x="6" y="378"/>
                </a:lnTo>
                <a:lnTo>
                  <a:pt x="12" y="366"/>
                </a:lnTo>
                <a:lnTo>
                  <a:pt x="20" y="355"/>
                </a:lnTo>
                <a:lnTo>
                  <a:pt x="29" y="345"/>
                </a:lnTo>
                <a:lnTo>
                  <a:pt x="41" y="337"/>
                </a:lnTo>
                <a:lnTo>
                  <a:pt x="53" y="331"/>
                </a:lnTo>
                <a:lnTo>
                  <a:pt x="66" y="328"/>
                </a:lnTo>
                <a:lnTo>
                  <a:pt x="125" y="318"/>
                </a:lnTo>
                <a:lnTo>
                  <a:pt x="125" y="318"/>
                </a:lnTo>
                <a:lnTo>
                  <a:pt x="129" y="318"/>
                </a:lnTo>
                <a:lnTo>
                  <a:pt x="135" y="319"/>
                </a:lnTo>
                <a:lnTo>
                  <a:pt x="140" y="321"/>
                </a:lnTo>
                <a:lnTo>
                  <a:pt x="144" y="324"/>
                </a:lnTo>
                <a:lnTo>
                  <a:pt x="196" y="371"/>
                </a:lnTo>
                <a:lnTo>
                  <a:pt x="196" y="371"/>
                </a:lnTo>
                <a:lnTo>
                  <a:pt x="202" y="375"/>
                </a:lnTo>
                <a:lnTo>
                  <a:pt x="209" y="377"/>
                </a:lnTo>
                <a:lnTo>
                  <a:pt x="217" y="375"/>
                </a:lnTo>
                <a:lnTo>
                  <a:pt x="224" y="374"/>
                </a:lnTo>
                <a:lnTo>
                  <a:pt x="224" y="374"/>
                </a:lnTo>
                <a:lnTo>
                  <a:pt x="259" y="351"/>
                </a:lnTo>
                <a:lnTo>
                  <a:pt x="278" y="336"/>
                </a:lnTo>
                <a:lnTo>
                  <a:pt x="301" y="318"/>
                </a:lnTo>
                <a:lnTo>
                  <a:pt x="324" y="297"/>
                </a:lnTo>
                <a:lnTo>
                  <a:pt x="345" y="274"/>
                </a:lnTo>
                <a:lnTo>
                  <a:pt x="364" y="249"/>
                </a:lnTo>
                <a:lnTo>
                  <a:pt x="373" y="236"/>
                </a:lnTo>
                <a:lnTo>
                  <a:pt x="381" y="223"/>
                </a:lnTo>
                <a:lnTo>
                  <a:pt x="381" y="223"/>
                </a:lnTo>
                <a:lnTo>
                  <a:pt x="382" y="215"/>
                </a:lnTo>
                <a:lnTo>
                  <a:pt x="382" y="208"/>
                </a:lnTo>
                <a:lnTo>
                  <a:pt x="381" y="200"/>
                </a:lnTo>
                <a:lnTo>
                  <a:pt x="376" y="194"/>
                </a:lnTo>
                <a:lnTo>
                  <a:pt x="327" y="143"/>
                </a:lnTo>
                <a:lnTo>
                  <a:pt x="327" y="143"/>
                </a:lnTo>
                <a:lnTo>
                  <a:pt x="324" y="139"/>
                </a:lnTo>
                <a:lnTo>
                  <a:pt x="320" y="134"/>
                </a:lnTo>
                <a:lnTo>
                  <a:pt x="320" y="128"/>
                </a:lnTo>
                <a:lnTo>
                  <a:pt x="320" y="124"/>
                </a:lnTo>
                <a:lnTo>
                  <a:pt x="328" y="68"/>
                </a:lnTo>
                <a:lnTo>
                  <a:pt x="328" y="68"/>
                </a:lnTo>
                <a:lnTo>
                  <a:pt x="331" y="54"/>
                </a:lnTo>
                <a:lnTo>
                  <a:pt x="337" y="41"/>
                </a:lnTo>
                <a:lnTo>
                  <a:pt x="345" y="30"/>
                </a:lnTo>
                <a:lnTo>
                  <a:pt x="355" y="20"/>
                </a:lnTo>
                <a:lnTo>
                  <a:pt x="366" y="12"/>
                </a:lnTo>
                <a:lnTo>
                  <a:pt x="378" y="6"/>
                </a:lnTo>
                <a:lnTo>
                  <a:pt x="391" y="2"/>
                </a:lnTo>
                <a:lnTo>
                  <a:pt x="406" y="0"/>
                </a:lnTo>
                <a:lnTo>
                  <a:pt x="453" y="0"/>
                </a:lnTo>
                <a:lnTo>
                  <a:pt x="453" y="0"/>
                </a:lnTo>
                <a:lnTo>
                  <a:pt x="457" y="2"/>
                </a:lnTo>
                <a:lnTo>
                  <a:pt x="462" y="3"/>
                </a:lnTo>
                <a:lnTo>
                  <a:pt x="466" y="5"/>
                </a:lnTo>
                <a:lnTo>
                  <a:pt x="469" y="8"/>
                </a:lnTo>
                <a:lnTo>
                  <a:pt x="472" y="12"/>
                </a:lnTo>
                <a:lnTo>
                  <a:pt x="474" y="15"/>
                </a:lnTo>
                <a:lnTo>
                  <a:pt x="475" y="21"/>
                </a:lnTo>
                <a:lnTo>
                  <a:pt x="475" y="26"/>
                </a:lnTo>
                <a:lnTo>
                  <a:pt x="475" y="26"/>
                </a:lnTo>
                <a:close/>
              </a:path>
            </a:pathLst>
          </a:custGeom>
          <a:noFill/>
          <a:ln w="28575">
            <a:solidFill>
              <a:schemeClr val="tx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2" name="Группа 101"/>
          <p:cNvGrpSpPr/>
          <p:nvPr/>
        </p:nvGrpSpPr>
        <p:grpSpPr>
          <a:xfrm>
            <a:off x="5161839" y="4881360"/>
            <a:ext cx="3087822" cy="113450"/>
            <a:chOff x="558800" y="3068950"/>
            <a:chExt cx="1781491" cy="0"/>
          </a:xfrm>
        </p:grpSpPr>
        <p:cxnSp>
          <p:nvCxnSpPr>
            <p:cNvPr id="103" name="Прямая соединительная линия 102"/>
            <p:cNvCxnSpPr/>
            <p:nvPr/>
          </p:nvCxnSpPr>
          <p:spPr>
            <a:xfrm>
              <a:off x="776420" y="3068950"/>
              <a:ext cx="1563871" cy="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Прямая соединительная линия 103"/>
            <p:cNvCxnSpPr/>
            <p:nvPr/>
          </p:nvCxnSpPr>
          <p:spPr>
            <a:xfrm>
              <a:off x="558800" y="3068950"/>
              <a:ext cx="235499" cy="0"/>
            </a:xfrm>
            <a:prstGeom prst="line">
              <a:avLst/>
            </a:prstGeom>
            <a:ln w="381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05" name="Прямоугольник 104"/>
          <p:cNvSpPr/>
          <p:nvPr/>
        </p:nvSpPr>
        <p:spPr>
          <a:xfrm>
            <a:off x="633219" y="3922986"/>
            <a:ext cx="3571195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2200" b="1" dirty="0"/>
              <a:t>Связаться с сотрудником Почты России</a:t>
            </a:r>
          </a:p>
        </p:txBody>
      </p:sp>
      <p:sp>
        <p:nvSpPr>
          <p:cNvPr id="106" name="Прямоугольник 105"/>
          <p:cNvSpPr/>
          <p:nvPr/>
        </p:nvSpPr>
        <p:spPr>
          <a:xfrm>
            <a:off x="5173049" y="3766405"/>
            <a:ext cx="3397016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2400" b="1" dirty="0"/>
              <a:t>Предоставить список документов и подписать договор</a:t>
            </a:r>
          </a:p>
        </p:txBody>
      </p:sp>
      <p:grpSp>
        <p:nvGrpSpPr>
          <p:cNvPr id="107" name="Группа 106">
            <a:extLst>
              <a:ext uri="{FF2B5EF4-FFF2-40B4-BE49-F238E27FC236}">
                <a16:creationId xmlns:a16="http://schemas.microsoft.com/office/drawing/2014/main" xmlns="" id="{47E2605D-B871-4EBC-98CB-F8DDCF62298A}"/>
              </a:ext>
            </a:extLst>
          </p:cNvPr>
          <p:cNvGrpSpPr/>
          <p:nvPr/>
        </p:nvGrpSpPr>
        <p:grpSpPr>
          <a:xfrm>
            <a:off x="5665947" y="2512492"/>
            <a:ext cx="1417833" cy="1155950"/>
            <a:chOff x="6386513" y="5702300"/>
            <a:chExt cx="944563" cy="842962"/>
          </a:xfrm>
        </p:grpSpPr>
        <p:sp>
          <p:nvSpPr>
            <p:cNvPr id="108" name="Freeform 125"/>
            <p:cNvSpPr>
              <a:spLocks/>
            </p:cNvSpPr>
            <p:nvPr/>
          </p:nvSpPr>
          <p:spPr bwMode="auto">
            <a:xfrm>
              <a:off x="6386513" y="5702300"/>
              <a:ext cx="658813" cy="673100"/>
            </a:xfrm>
            <a:custGeom>
              <a:avLst/>
              <a:gdLst>
                <a:gd name="T0" fmla="*/ 113 w 415"/>
                <a:gd name="T1" fmla="*/ 393 h 424"/>
                <a:gd name="T2" fmla="*/ 406 w 415"/>
                <a:gd name="T3" fmla="*/ 98 h 424"/>
                <a:gd name="T4" fmla="*/ 406 w 415"/>
                <a:gd name="T5" fmla="*/ 98 h 424"/>
                <a:gd name="T6" fmla="*/ 410 w 415"/>
                <a:gd name="T7" fmla="*/ 93 h 424"/>
                <a:gd name="T8" fmla="*/ 413 w 415"/>
                <a:gd name="T9" fmla="*/ 89 h 424"/>
                <a:gd name="T10" fmla="*/ 415 w 415"/>
                <a:gd name="T11" fmla="*/ 83 h 424"/>
                <a:gd name="T12" fmla="*/ 415 w 415"/>
                <a:gd name="T13" fmla="*/ 77 h 424"/>
                <a:gd name="T14" fmla="*/ 415 w 415"/>
                <a:gd name="T15" fmla="*/ 71 h 424"/>
                <a:gd name="T16" fmla="*/ 413 w 415"/>
                <a:gd name="T17" fmla="*/ 65 h 424"/>
                <a:gd name="T18" fmla="*/ 410 w 415"/>
                <a:gd name="T19" fmla="*/ 60 h 424"/>
                <a:gd name="T20" fmla="*/ 406 w 415"/>
                <a:gd name="T21" fmla="*/ 54 h 424"/>
                <a:gd name="T22" fmla="*/ 361 w 415"/>
                <a:gd name="T23" fmla="*/ 9 h 424"/>
                <a:gd name="T24" fmla="*/ 361 w 415"/>
                <a:gd name="T25" fmla="*/ 9 h 424"/>
                <a:gd name="T26" fmla="*/ 356 w 415"/>
                <a:gd name="T27" fmla="*/ 5 h 424"/>
                <a:gd name="T28" fmla="*/ 350 w 415"/>
                <a:gd name="T29" fmla="*/ 3 h 424"/>
                <a:gd name="T30" fmla="*/ 346 w 415"/>
                <a:gd name="T31" fmla="*/ 0 h 424"/>
                <a:gd name="T32" fmla="*/ 340 w 415"/>
                <a:gd name="T33" fmla="*/ 0 h 424"/>
                <a:gd name="T34" fmla="*/ 334 w 415"/>
                <a:gd name="T35" fmla="*/ 0 h 424"/>
                <a:gd name="T36" fmla="*/ 328 w 415"/>
                <a:gd name="T37" fmla="*/ 3 h 424"/>
                <a:gd name="T38" fmla="*/ 322 w 415"/>
                <a:gd name="T39" fmla="*/ 5 h 424"/>
                <a:gd name="T40" fmla="*/ 317 w 415"/>
                <a:gd name="T41" fmla="*/ 9 h 424"/>
                <a:gd name="T42" fmla="*/ 26 w 415"/>
                <a:gd name="T43" fmla="*/ 301 h 424"/>
                <a:gd name="T44" fmla="*/ 26 w 415"/>
                <a:gd name="T45" fmla="*/ 301 h 424"/>
                <a:gd name="T46" fmla="*/ 20 w 415"/>
                <a:gd name="T47" fmla="*/ 310 h 424"/>
                <a:gd name="T48" fmla="*/ 15 w 415"/>
                <a:gd name="T49" fmla="*/ 320 h 424"/>
                <a:gd name="T50" fmla="*/ 0 w 415"/>
                <a:gd name="T51" fmla="*/ 409 h 424"/>
                <a:gd name="T52" fmla="*/ 0 w 415"/>
                <a:gd name="T53" fmla="*/ 409 h 424"/>
                <a:gd name="T54" fmla="*/ 2 w 415"/>
                <a:gd name="T55" fmla="*/ 417 h 424"/>
                <a:gd name="T56" fmla="*/ 5 w 415"/>
                <a:gd name="T57" fmla="*/ 421 h 424"/>
                <a:gd name="T58" fmla="*/ 9 w 415"/>
                <a:gd name="T59" fmla="*/ 424 h 424"/>
                <a:gd name="T60" fmla="*/ 17 w 415"/>
                <a:gd name="T61" fmla="*/ 424 h 424"/>
                <a:gd name="T62" fmla="*/ 98 w 415"/>
                <a:gd name="T63" fmla="*/ 402 h 424"/>
                <a:gd name="T64" fmla="*/ 98 w 415"/>
                <a:gd name="T65" fmla="*/ 402 h 424"/>
                <a:gd name="T66" fmla="*/ 105 w 415"/>
                <a:gd name="T67" fmla="*/ 397 h 424"/>
                <a:gd name="T68" fmla="*/ 113 w 415"/>
                <a:gd name="T69" fmla="*/ 393 h 424"/>
                <a:gd name="T70" fmla="*/ 113 w 415"/>
                <a:gd name="T71" fmla="*/ 393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415" h="424">
                  <a:moveTo>
                    <a:pt x="113" y="393"/>
                  </a:moveTo>
                  <a:lnTo>
                    <a:pt x="406" y="98"/>
                  </a:lnTo>
                  <a:lnTo>
                    <a:pt x="406" y="98"/>
                  </a:lnTo>
                  <a:lnTo>
                    <a:pt x="410" y="93"/>
                  </a:lnTo>
                  <a:lnTo>
                    <a:pt x="413" y="89"/>
                  </a:lnTo>
                  <a:lnTo>
                    <a:pt x="415" y="83"/>
                  </a:lnTo>
                  <a:lnTo>
                    <a:pt x="415" y="77"/>
                  </a:lnTo>
                  <a:lnTo>
                    <a:pt x="415" y="71"/>
                  </a:lnTo>
                  <a:lnTo>
                    <a:pt x="413" y="65"/>
                  </a:lnTo>
                  <a:lnTo>
                    <a:pt x="410" y="60"/>
                  </a:lnTo>
                  <a:lnTo>
                    <a:pt x="406" y="54"/>
                  </a:lnTo>
                  <a:lnTo>
                    <a:pt x="361" y="9"/>
                  </a:lnTo>
                  <a:lnTo>
                    <a:pt x="361" y="9"/>
                  </a:lnTo>
                  <a:lnTo>
                    <a:pt x="356" y="5"/>
                  </a:lnTo>
                  <a:lnTo>
                    <a:pt x="350" y="3"/>
                  </a:lnTo>
                  <a:lnTo>
                    <a:pt x="346" y="0"/>
                  </a:lnTo>
                  <a:lnTo>
                    <a:pt x="340" y="0"/>
                  </a:lnTo>
                  <a:lnTo>
                    <a:pt x="334" y="0"/>
                  </a:lnTo>
                  <a:lnTo>
                    <a:pt x="328" y="3"/>
                  </a:lnTo>
                  <a:lnTo>
                    <a:pt x="322" y="5"/>
                  </a:lnTo>
                  <a:lnTo>
                    <a:pt x="317" y="9"/>
                  </a:lnTo>
                  <a:lnTo>
                    <a:pt x="26" y="301"/>
                  </a:lnTo>
                  <a:lnTo>
                    <a:pt x="26" y="301"/>
                  </a:lnTo>
                  <a:lnTo>
                    <a:pt x="20" y="310"/>
                  </a:lnTo>
                  <a:lnTo>
                    <a:pt x="15" y="320"/>
                  </a:lnTo>
                  <a:lnTo>
                    <a:pt x="0" y="409"/>
                  </a:lnTo>
                  <a:lnTo>
                    <a:pt x="0" y="409"/>
                  </a:lnTo>
                  <a:lnTo>
                    <a:pt x="2" y="417"/>
                  </a:lnTo>
                  <a:lnTo>
                    <a:pt x="5" y="421"/>
                  </a:lnTo>
                  <a:lnTo>
                    <a:pt x="9" y="424"/>
                  </a:lnTo>
                  <a:lnTo>
                    <a:pt x="17" y="424"/>
                  </a:lnTo>
                  <a:lnTo>
                    <a:pt x="98" y="402"/>
                  </a:lnTo>
                  <a:lnTo>
                    <a:pt x="98" y="402"/>
                  </a:lnTo>
                  <a:lnTo>
                    <a:pt x="105" y="397"/>
                  </a:lnTo>
                  <a:lnTo>
                    <a:pt x="113" y="393"/>
                  </a:lnTo>
                  <a:lnTo>
                    <a:pt x="113" y="393"/>
                  </a:lnTo>
                  <a:close/>
                </a:path>
              </a:pathLst>
            </a:custGeom>
            <a:noFill/>
            <a:ln w="28575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" name="Line 126"/>
            <p:cNvSpPr>
              <a:spLocks noChangeShapeType="1"/>
            </p:cNvSpPr>
            <p:nvPr/>
          </p:nvSpPr>
          <p:spPr bwMode="auto">
            <a:xfrm flipH="1" flipV="1">
              <a:off x="6818313" y="5791200"/>
              <a:ext cx="141288" cy="13970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" name="Line 127"/>
            <p:cNvSpPr>
              <a:spLocks noChangeShapeType="1"/>
            </p:cNvSpPr>
            <p:nvPr/>
          </p:nvSpPr>
          <p:spPr bwMode="auto">
            <a:xfrm>
              <a:off x="6400800" y="6299200"/>
              <a:ext cx="61913" cy="6032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" name="Freeform 128"/>
            <p:cNvSpPr>
              <a:spLocks/>
            </p:cNvSpPr>
            <p:nvPr/>
          </p:nvSpPr>
          <p:spPr bwMode="auto">
            <a:xfrm>
              <a:off x="6529388" y="5943600"/>
              <a:ext cx="133350" cy="133350"/>
            </a:xfrm>
            <a:custGeom>
              <a:avLst/>
              <a:gdLst>
                <a:gd name="T0" fmla="*/ 0 w 84"/>
                <a:gd name="T1" fmla="*/ 84 h 84"/>
                <a:gd name="T2" fmla="*/ 0 w 84"/>
                <a:gd name="T3" fmla="*/ 39 h 84"/>
                <a:gd name="T4" fmla="*/ 0 w 84"/>
                <a:gd name="T5" fmla="*/ 39 h 84"/>
                <a:gd name="T6" fmla="*/ 2 w 84"/>
                <a:gd name="T7" fmla="*/ 32 h 84"/>
                <a:gd name="T8" fmla="*/ 3 w 84"/>
                <a:gd name="T9" fmla="*/ 24 h 84"/>
                <a:gd name="T10" fmla="*/ 8 w 84"/>
                <a:gd name="T11" fmla="*/ 18 h 84"/>
                <a:gd name="T12" fmla="*/ 12 w 84"/>
                <a:gd name="T13" fmla="*/ 12 h 84"/>
                <a:gd name="T14" fmla="*/ 18 w 84"/>
                <a:gd name="T15" fmla="*/ 7 h 84"/>
                <a:gd name="T16" fmla="*/ 24 w 84"/>
                <a:gd name="T17" fmla="*/ 3 h 84"/>
                <a:gd name="T18" fmla="*/ 32 w 84"/>
                <a:gd name="T19" fmla="*/ 1 h 84"/>
                <a:gd name="T20" fmla="*/ 39 w 84"/>
                <a:gd name="T21" fmla="*/ 0 h 84"/>
                <a:gd name="T22" fmla="*/ 84 w 84"/>
                <a:gd name="T23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4" h="84">
                  <a:moveTo>
                    <a:pt x="0" y="84"/>
                  </a:moveTo>
                  <a:lnTo>
                    <a:pt x="0" y="39"/>
                  </a:lnTo>
                  <a:lnTo>
                    <a:pt x="0" y="39"/>
                  </a:lnTo>
                  <a:lnTo>
                    <a:pt x="2" y="32"/>
                  </a:lnTo>
                  <a:lnTo>
                    <a:pt x="3" y="24"/>
                  </a:lnTo>
                  <a:lnTo>
                    <a:pt x="8" y="18"/>
                  </a:lnTo>
                  <a:lnTo>
                    <a:pt x="12" y="12"/>
                  </a:lnTo>
                  <a:lnTo>
                    <a:pt x="18" y="7"/>
                  </a:lnTo>
                  <a:lnTo>
                    <a:pt x="24" y="3"/>
                  </a:lnTo>
                  <a:lnTo>
                    <a:pt x="32" y="1"/>
                  </a:lnTo>
                  <a:lnTo>
                    <a:pt x="39" y="0"/>
                  </a:lnTo>
                  <a:lnTo>
                    <a:pt x="84" y="0"/>
                  </a:lnTo>
                </a:path>
              </a:pathLst>
            </a:custGeom>
            <a:noFill/>
            <a:ln w="28575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" name="Freeform 129"/>
            <p:cNvSpPr>
              <a:spLocks/>
            </p:cNvSpPr>
            <p:nvPr/>
          </p:nvSpPr>
          <p:spPr bwMode="auto">
            <a:xfrm>
              <a:off x="6529388" y="5943600"/>
              <a:ext cx="801688" cy="601662"/>
            </a:xfrm>
            <a:custGeom>
              <a:avLst/>
              <a:gdLst>
                <a:gd name="T0" fmla="*/ 253 w 505"/>
                <a:gd name="T1" fmla="*/ 0 h 379"/>
                <a:gd name="T2" fmla="*/ 466 w 505"/>
                <a:gd name="T3" fmla="*/ 0 h 379"/>
                <a:gd name="T4" fmla="*/ 466 w 505"/>
                <a:gd name="T5" fmla="*/ 0 h 379"/>
                <a:gd name="T6" fmla="*/ 473 w 505"/>
                <a:gd name="T7" fmla="*/ 1 h 379"/>
                <a:gd name="T8" fmla="*/ 481 w 505"/>
                <a:gd name="T9" fmla="*/ 3 h 379"/>
                <a:gd name="T10" fmla="*/ 487 w 505"/>
                <a:gd name="T11" fmla="*/ 7 h 379"/>
                <a:gd name="T12" fmla="*/ 493 w 505"/>
                <a:gd name="T13" fmla="*/ 12 h 379"/>
                <a:gd name="T14" fmla="*/ 497 w 505"/>
                <a:gd name="T15" fmla="*/ 18 h 379"/>
                <a:gd name="T16" fmla="*/ 502 w 505"/>
                <a:gd name="T17" fmla="*/ 24 h 379"/>
                <a:gd name="T18" fmla="*/ 503 w 505"/>
                <a:gd name="T19" fmla="*/ 32 h 379"/>
                <a:gd name="T20" fmla="*/ 505 w 505"/>
                <a:gd name="T21" fmla="*/ 39 h 379"/>
                <a:gd name="T22" fmla="*/ 505 w 505"/>
                <a:gd name="T23" fmla="*/ 340 h 379"/>
                <a:gd name="T24" fmla="*/ 505 w 505"/>
                <a:gd name="T25" fmla="*/ 340 h 379"/>
                <a:gd name="T26" fmla="*/ 503 w 505"/>
                <a:gd name="T27" fmla="*/ 347 h 379"/>
                <a:gd name="T28" fmla="*/ 502 w 505"/>
                <a:gd name="T29" fmla="*/ 355 h 379"/>
                <a:gd name="T30" fmla="*/ 497 w 505"/>
                <a:gd name="T31" fmla="*/ 361 h 379"/>
                <a:gd name="T32" fmla="*/ 493 w 505"/>
                <a:gd name="T33" fmla="*/ 367 h 379"/>
                <a:gd name="T34" fmla="*/ 487 w 505"/>
                <a:gd name="T35" fmla="*/ 371 h 379"/>
                <a:gd name="T36" fmla="*/ 481 w 505"/>
                <a:gd name="T37" fmla="*/ 376 h 379"/>
                <a:gd name="T38" fmla="*/ 473 w 505"/>
                <a:gd name="T39" fmla="*/ 377 h 379"/>
                <a:gd name="T40" fmla="*/ 466 w 505"/>
                <a:gd name="T41" fmla="*/ 379 h 379"/>
                <a:gd name="T42" fmla="*/ 39 w 505"/>
                <a:gd name="T43" fmla="*/ 379 h 379"/>
                <a:gd name="T44" fmla="*/ 39 w 505"/>
                <a:gd name="T45" fmla="*/ 379 h 379"/>
                <a:gd name="T46" fmla="*/ 32 w 505"/>
                <a:gd name="T47" fmla="*/ 377 h 379"/>
                <a:gd name="T48" fmla="*/ 24 w 505"/>
                <a:gd name="T49" fmla="*/ 376 h 379"/>
                <a:gd name="T50" fmla="*/ 18 w 505"/>
                <a:gd name="T51" fmla="*/ 371 h 379"/>
                <a:gd name="T52" fmla="*/ 12 w 505"/>
                <a:gd name="T53" fmla="*/ 367 h 379"/>
                <a:gd name="T54" fmla="*/ 8 w 505"/>
                <a:gd name="T55" fmla="*/ 361 h 379"/>
                <a:gd name="T56" fmla="*/ 3 w 505"/>
                <a:gd name="T57" fmla="*/ 355 h 379"/>
                <a:gd name="T58" fmla="*/ 2 w 505"/>
                <a:gd name="T59" fmla="*/ 347 h 379"/>
                <a:gd name="T60" fmla="*/ 0 w 505"/>
                <a:gd name="T61" fmla="*/ 340 h 379"/>
                <a:gd name="T62" fmla="*/ 0 w 505"/>
                <a:gd name="T63" fmla="*/ 251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05" h="379">
                  <a:moveTo>
                    <a:pt x="253" y="0"/>
                  </a:moveTo>
                  <a:lnTo>
                    <a:pt x="466" y="0"/>
                  </a:lnTo>
                  <a:lnTo>
                    <a:pt x="466" y="0"/>
                  </a:lnTo>
                  <a:lnTo>
                    <a:pt x="473" y="1"/>
                  </a:lnTo>
                  <a:lnTo>
                    <a:pt x="481" y="3"/>
                  </a:lnTo>
                  <a:lnTo>
                    <a:pt x="487" y="7"/>
                  </a:lnTo>
                  <a:lnTo>
                    <a:pt x="493" y="12"/>
                  </a:lnTo>
                  <a:lnTo>
                    <a:pt x="497" y="18"/>
                  </a:lnTo>
                  <a:lnTo>
                    <a:pt x="502" y="24"/>
                  </a:lnTo>
                  <a:lnTo>
                    <a:pt x="503" y="32"/>
                  </a:lnTo>
                  <a:lnTo>
                    <a:pt x="505" y="39"/>
                  </a:lnTo>
                  <a:lnTo>
                    <a:pt x="505" y="340"/>
                  </a:lnTo>
                  <a:lnTo>
                    <a:pt x="505" y="340"/>
                  </a:lnTo>
                  <a:lnTo>
                    <a:pt x="503" y="347"/>
                  </a:lnTo>
                  <a:lnTo>
                    <a:pt x="502" y="355"/>
                  </a:lnTo>
                  <a:lnTo>
                    <a:pt x="497" y="361"/>
                  </a:lnTo>
                  <a:lnTo>
                    <a:pt x="493" y="367"/>
                  </a:lnTo>
                  <a:lnTo>
                    <a:pt x="487" y="371"/>
                  </a:lnTo>
                  <a:lnTo>
                    <a:pt x="481" y="376"/>
                  </a:lnTo>
                  <a:lnTo>
                    <a:pt x="473" y="377"/>
                  </a:lnTo>
                  <a:lnTo>
                    <a:pt x="466" y="379"/>
                  </a:lnTo>
                  <a:lnTo>
                    <a:pt x="39" y="379"/>
                  </a:lnTo>
                  <a:lnTo>
                    <a:pt x="39" y="379"/>
                  </a:lnTo>
                  <a:lnTo>
                    <a:pt x="32" y="377"/>
                  </a:lnTo>
                  <a:lnTo>
                    <a:pt x="24" y="376"/>
                  </a:lnTo>
                  <a:lnTo>
                    <a:pt x="18" y="371"/>
                  </a:lnTo>
                  <a:lnTo>
                    <a:pt x="12" y="367"/>
                  </a:lnTo>
                  <a:lnTo>
                    <a:pt x="8" y="361"/>
                  </a:lnTo>
                  <a:lnTo>
                    <a:pt x="3" y="355"/>
                  </a:lnTo>
                  <a:lnTo>
                    <a:pt x="2" y="347"/>
                  </a:lnTo>
                  <a:lnTo>
                    <a:pt x="0" y="340"/>
                  </a:lnTo>
                  <a:lnTo>
                    <a:pt x="0" y="251"/>
                  </a:lnTo>
                </a:path>
              </a:pathLst>
            </a:custGeom>
            <a:noFill/>
            <a:ln w="28575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3" name="Line 130"/>
            <p:cNvSpPr>
              <a:spLocks noChangeShapeType="1"/>
            </p:cNvSpPr>
            <p:nvPr/>
          </p:nvSpPr>
          <p:spPr bwMode="auto">
            <a:xfrm>
              <a:off x="6389688" y="6065838"/>
              <a:ext cx="0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" name="Freeform 131"/>
            <p:cNvSpPr>
              <a:spLocks/>
            </p:cNvSpPr>
            <p:nvPr/>
          </p:nvSpPr>
          <p:spPr bwMode="auto">
            <a:xfrm>
              <a:off x="6677025" y="6062663"/>
              <a:ext cx="649288" cy="401637"/>
            </a:xfrm>
            <a:custGeom>
              <a:avLst/>
              <a:gdLst>
                <a:gd name="T0" fmla="*/ 409 w 409"/>
                <a:gd name="T1" fmla="*/ 0 h 253"/>
                <a:gd name="T2" fmla="*/ 158 w 409"/>
                <a:gd name="T3" fmla="*/ 253 h 253"/>
                <a:gd name="T4" fmla="*/ 0 w 409"/>
                <a:gd name="T5" fmla="*/ 9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9" h="253">
                  <a:moveTo>
                    <a:pt x="409" y="0"/>
                  </a:moveTo>
                  <a:lnTo>
                    <a:pt x="158" y="253"/>
                  </a:lnTo>
                  <a:lnTo>
                    <a:pt x="0" y="95"/>
                  </a:lnTo>
                </a:path>
              </a:pathLst>
            </a:custGeom>
            <a:noFill/>
            <a:ln w="28575">
              <a:solidFill>
                <a:schemeClr val="tx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15" name="Прямоугольник 114"/>
          <p:cNvSpPr/>
          <p:nvPr/>
        </p:nvSpPr>
        <p:spPr>
          <a:xfrm>
            <a:off x="9694984" y="4105754"/>
            <a:ext cx="316446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2400" b="1" dirty="0"/>
              <a:t>Интегрироваться</a:t>
            </a:r>
          </a:p>
        </p:txBody>
      </p:sp>
      <p:grpSp>
        <p:nvGrpSpPr>
          <p:cNvPr id="116" name="Group 458"/>
          <p:cNvGrpSpPr>
            <a:grpSpLocks noChangeAspect="1"/>
          </p:cNvGrpSpPr>
          <p:nvPr/>
        </p:nvGrpSpPr>
        <p:grpSpPr bwMode="auto">
          <a:xfrm>
            <a:off x="9962317" y="2391634"/>
            <a:ext cx="1410801" cy="1418595"/>
            <a:chOff x="2564" y="2016"/>
            <a:chExt cx="543" cy="546"/>
          </a:xfrm>
        </p:grpSpPr>
        <p:sp>
          <p:nvSpPr>
            <p:cNvPr id="117" name="Freeform 459"/>
            <p:cNvSpPr>
              <a:spLocks/>
            </p:cNvSpPr>
            <p:nvPr/>
          </p:nvSpPr>
          <p:spPr bwMode="auto">
            <a:xfrm>
              <a:off x="2564" y="2063"/>
              <a:ext cx="374" cy="499"/>
            </a:xfrm>
            <a:custGeom>
              <a:avLst/>
              <a:gdLst>
                <a:gd name="T0" fmla="*/ 274 w 274"/>
                <a:gd name="T1" fmla="*/ 313 h 365"/>
                <a:gd name="T2" fmla="*/ 274 w 274"/>
                <a:gd name="T3" fmla="*/ 329 h 365"/>
                <a:gd name="T4" fmla="*/ 239 w 274"/>
                <a:gd name="T5" fmla="*/ 365 h 365"/>
                <a:gd name="T6" fmla="*/ 36 w 274"/>
                <a:gd name="T7" fmla="*/ 365 h 365"/>
                <a:gd name="T8" fmla="*/ 0 w 274"/>
                <a:gd name="T9" fmla="*/ 329 h 365"/>
                <a:gd name="T10" fmla="*/ 0 w 274"/>
                <a:gd name="T11" fmla="*/ 35 h 365"/>
                <a:gd name="T12" fmla="*/ 36 w 274"/>
                <a:gd name="T13" fmla="*/ 0 h 365"/>
                <a:gd name="T14" fmla="*/ 179 w 274"/>
                <a:gd name="T15" fmla="*/ 0 h 365"/>
                <a:gd name="T16" fmla="*/ 217 w 274"/>
                <a:gd name="T17" fmla="*/ 21 h 365"/>
                <a:gd name="T18" fmla="*/ 265 w 274"/>
                <a:gd name="T19" fmla="*/ 105 h 365"/>
                <a:gd name="T20" fmla="*/ 274 w 274"/>
                <a:gd name="T21" fmla="*/ 139 h 365"/>
                <a:gd name="T22" fmla="*/ 274 w 274"/>
                <a:gd name="T23" fmla="*/ 186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4" h="365">
                  <a:moveTo>
                    <a:pt x="274" y="313"/>
                  </a:moveTo>
                  <a:cubicBezTo>
                    <a:pt x="274" y="329"/>
                    <a:pt x="274" y="329"/>
                    <a:pt x="274" y="329"/>
                  </a:cubicBezTo>
                  <a:cubicBezTo>
                    <a:pt x="274" y="349"/>
                    <a:pt x="258" y="365"/>
                    <a:pt x="239" y="365"/>
                  </a:cubicBezTo>
                  <a:cubicBezTo>
                    <a:pt x="36" y="365"/>
                    <a:pt x="36" y="365"/>
                    <a:pt x="36" y="365"/>
                  </a:cubicBezTo>
                  <a:cubicBezTo>
                    <a:pt x="16" y="365"/>
                    <a:pt x="0" y="349"/>
                    <a:pt x="0" y="329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5"/>
                    <a:pt x="16" y="0"/>
                    <a:pt x="36" y="0"/>
                  </a:cubicBezTo>
                  <a:cubicBezTo>
                    <a:pt x="179" y="0"/>
                    <a:pt x="179" y="0"/>
                    <a:pt x="179" y="0"/>
                  </a:cubicBezTo>
                  <a:cubicBezTo>
                    <a:pt x="195" y="0"/>
                    <a:pt x="209" y="8"/>
                    <a:pt x="217" y="21"/>
                  </a:cubicBezTo>
                  <a:cubicBezTo>
                    <a:pt x="265" y="105"/>
                    <a:pt x="265" y="105"/>
                    <a:pt x="265" y="105"/>
                  </a:cubicBezTo>
                  <a:cubicBezTo>
                    <a:pt x="271" y="116"/>
                    <a:pt x="274" y="127"/>
                    <a:pt x="274" y="139"/>
                  </a:cubicBezTo>
                  <a:cubicBezTo>
                    <a:pt x="274" y="186"/>
                    <a:pt x="274" y="186"/>
                    <a:pt x="274" y="186"/>
                  </a:cubicBezTo>
                </a:path>
              </a:pathLst>
            </a:custGeom>
            <a:solidFill>
              <a:srgbClr val="FFFFFF"/>
            </a:solidFill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8" name="Freeform 460"/>
            <p:cNvSpPr>
              <a:spLocks/>
            </p:cNvSpPr>
            <p:nvPr/>
          </p:nvSpPr>
          <p:spPr bwMode="auto">
            <a:xfrm>
              <a:off x="2564" y="2063"/>
              <a:ext cx="374" cy="499"/>
            </a:xfrm>
            <a:custGeom>
              <a:avLst/>
              <a:gdLst>
                <a:gd name="T0" fmla="*/ 274 w 274"/>
                <a:gd name="T1" fmla="*/ 313 h 365"/>
                <a:gd name="T2" fmla="*/ 274 w 274"/>
                <a:gd name="T3" fmla="*/ 329 h 365"/>
                <a:gd name="T4" fmla="*/ 239 w 274"/>
                <a:gd name="T5" fmla="*/ 365 h 365"/>
                <a:gd name="T6" fmla="*/ 36 w 274"/>
                <a:gd name="T7" fmla="*/ 365 h 365"/>
                <a:gd name="T8" fmla="*/ 0 w 274"/>
                <a:gd name="T9" fmla="*/ 329 h 365"/>
                <a:gd name="T10" fmla="*/ 0 w 274"/>
                <a:gd name="T11" fmla="*/ 35 h 365"/>
                <a:gd name="T12" fmla="*/ 36 w 274"/>
                <a:gd name="T13" fmla="*/ 0 h 365"/>
                <a:gd name="T14" fmla="*/ 179 w 274"/>
                <a:gd name="T15" fmla="*/ 0 h 365"/>
                <a:gd name="T16" fmla="*/ 217 w 274"/>
                <a:gd name="T17" fmla="*/ 21 h 365"/>
                <a:gd name="T18" fmla="*/ 265 w 274"/>
                <a:gd name="T19" fmla="*/ 105 h 365"/>
                <a:gd name="T20" fmla="*/ 274 w 274"/>
                <a:gd name="T21" fmla="*/ 139 h 365"/>
                <a:gd name="T22" fmla="*/ 274 w 274"/>
                <a:gd name="T23" fmla="*/ 186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4" h="365">
                  <a:moveTo>
                    <a:pt x="274" y="313"/>
                  </a:moveTo>
                  <a:cubicBezTo>
                    <a:pt x="274" y="329"/>
                    <a:pt x="274" y="329"/>
                    <a:pt x="274" y="329"/>
                  </a:cubicBezTo>
                  <a:cubicBezTo>
                    <a:pt x="274" y="349"/>
                    <a:pt x="258" y="365"/>
                    <a:pt x="239" y="365"/>
                  </a:cubicBezTo>
                  <a:cubicBezTo>
                    <a:pt x="36" y="365"/>
                    <a:pt x="36" y="365"/>
                    <a:pt x="36" y="365"/>
                  </a:cubicBezTo>
                  <a:cubicBezTo>
                    <a:pt x="16" y="365"/>
                    <a:pt x="0" y="349"/>
                    <a:pt x="0" y="329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5"/>
                    <a:pt x="16" y="0"/>
                    <a:pt x="36" y="0"/>
                  </a:cubicBezTo>
                  <a:cubicBezTo>
                    <a:pt x="179" y="0"/>
                    <a:pt x="179" y="0"/>
                    <a:pt x="179" y="0"/>
                  </a:cubicBezTo>
                  <a:cubicBezTo>
                    <a:pt x="195" y="0"/>
                    <a:pt x="209" y="8"/>
                    <a:pt x="217" y="21"/>
                  </a:cubicBezTo>
                  <a:cubicBezTo>
                    <a:pt x="265" y="105"/>
                    <a:pt x="265" y="105"/>
                    <a:pt x="265" y="105"/>
                  </a:cubicBezTo>
                  <a:cubicBezTo>
                    <a:pt x="271" y="116"/>
                    <a:pt x="274" y="127"/>
                    <a:pt x="274" y="139"/>
                  </a:cubicBezTo>
                  <a:cubicBezTo>
                    <a:pt x="274" y="186"/>
                    <a:pt x="274" y="186"/>
                    <a:pt x="274" y="186"/>
                  </a:cubicBezTo>
                </a:path>
              </a:pathLst>
            </a:cu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9" name="Freeform 461"/>
            <p:cNvSpPr>
              <a:spLocks/>
            </p:cNvSpPr>
            <p:nvPr/>
          </p:nvSpPr>
          <p:spPr bwMode="auto">
            <a:xfrm>
              <a:off x="2618" y="2016"/>
              <a:ext cx="376" cy="499"/>
            </a:xfrm>
            <a:custGeom>
              <a:avLst/>
              <a:gdLst>
                <a:gd name="T0" fmla="*/ 275 w 275"/>
                <a:gd name="T1" fmla="*/ 314 h 365"/>
                <a:gd name="T2" fmla="*/ 275 w 275"/>
                <a:gd name="T3" fmla="*/ 329 h 365"/>
                <a:gd name="T4" fmla="*/ 239 w 275"/>
                <a:gd name="T5" fmla="*/ 365 h 365"/>
                <a:gd name="T6" fmla="*/ 36 w 275"/>
                <a:gd name="T7" fmla="*/ 365 h 365"/>
                <a:gd name="T8" fmla="*/ 0 w 275"/>
                <a:gd name="T9" fmla="*/ 329 h 365"/>
                <a:gd name="T10" fmla="*/ 0 w 275"/>
                <a:gd name="T11" fmla="*/ 35 h 365"/>
                <a:gd name="T12" fmla="*/ 36 w 275"/>
                <a:gd name="T13" fmla="*/ 0 h 365"/>
                <a:gd name="T14" fmla="*/ 179 w 275"/>
                <a:gd name="T15" fmla="*/ 0 h 365"/>
                <a:gd name="T16" fmla="*/ 217 w 275"/>
                <a:gd name="T17" fmla="*/ 22 h 365"/>
                <a:gd name="T18" fmla="*/ 266 w 275"/>
                <a:gd name="T19" fmla="*/ 106 h 365"/>
                <a:gd name="T20" fmla="*/ 275 w 275"/>
                <a:gd name="T21" fmla="*/ 140 h 365"/>
                <a:gd name="T22" fmla="*/ 275 w 275"/>
                <a:gd name="T23" fmla="*/ 186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5" h="365">
                  <a:moveTo>
                    <a:pt x="275" y="314"/>
                  </a:moveTo>
                  <a:cubicBezTo>
                    <a:pt x="275" y="329"/>
                    <a:pt x="275" y="329"/>
                    <a:pt x="275" y="329"/>
                  </a:cubicBezTo>
                  <a:cubicBezTo>
                    <a:pt x="275" y="349"/>
                    <a:pt x="259" y="365"/>
                    <a:pt x="239" y="365"/>
                  </a:cubicBezTo>
                  <a:cubicBezTo>
                    <a:pt x="36" y="365"/>
                    <a:pt x="36" y="365"/>
                    <a:pt x="36" y="365"/>
                  </a:cubicBezTo>
                  <a:cubicBezTo>
                    <a:pt x="16" y="365"/>
                    <a:pt x="0" y="349"/>
                    <a:pt x="0" y="329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179" y="0"/>
                    <a:pt x="179" y="0"/>
                    <a:pt x="179" y="0"/>
                  </a:cubicBezTo>
                  <a:cubicBezTo>
                    <a:pt x="195" y="0"/>
                    <a:pt x="209" y="8"/>
                    <a:pt x="217" y="22"/>
                  </a:cubicBezTo>
                  <a:cubicBezTo>
                    <a:pt x="266" y="106"/>
                    <a:pt x="266" y="106"/>
                    <a:pt x="266" y="106"/>
                  </a:cubicBezTo>
                  <a:cubicBezTo>
                    <a:pt x="271" y="116"/>
                    <a:pt x="275" y="128"/>
                    <a:pt x="275" y="140"/>
                  </a:cubicBezTo>
                  <a:cubicBezTo>
                    <a:pt x="275" y="186"/>
                    <a:pt x="275" y="186"/>
                    <a:pt x="275" y="186"/>
                  </a:cubicBezTo>
                </a:path>
              </a:pathLst>
            </a:custGeom>
            <a:solidFill>
              <a:srgbClr val="FFFFFF"/>
            </a:solidFill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0" name="Freeform 462"/>
            <p:cNvSpPr>
              <a:spLocks/>
            </p:cNvSpPr>
            <p:nvPr/>
          </p:nvSpPr>
          <p:spPr bwMode="auto">
            <a:xfrm>
              <a:off x="2618" y="2016"/>
              <a:ext cx="376" cy="499"/>
            </a:xfrm>
            <a:custGeom>
              <a:avLst/>
              <a:gdLst>
                <a:gd name="T0" fmla="*/ 275 w 275"/>
                <a:gd name="T1" fmla="*/ 314 h 365"/>
                <a:gd name="T2" fmla="*/ 275 w 275"/>
                <a:gd name="T3" fmla="*/ 329 h 365"/>
                <a:gd name="T4" fmla="*/ 239 w 275"/>
                <a:gd name="T5" fmla="*/ 365 h 365"/>
                <a:gd name="T6" fmla="*/ 36 w 275"/>
                <a:gd name="T7" fmla="*/ 365 h 365"/>
                <a:gd name="T8" fmla="*/ 0 w 275"/>
                <a:gd name="T9" fmla="*/ 329 h 365"/>
                <a:gd name="T10" fmla="*/ 0 w 275"/>
                <a:gd name="T11" fmla="*/ 35 h 365"/>
                <a:gd name="T12" fmla="*/ 36 w 275"/>
                <a:gd name="T13" fmla="*/ 0 h 365"/>
                <a:gd name="T14" fmla="*/ 179 w 275"/>
                <a:gd name="T15" fmla="*/ 0 h 365"/>
                <a:gd name="T16" fmla="*/ 217 w 275"/>
                <a:gd name="T17" fmla="*/ 22 h 365"/>
                <a:gd name="T18" fmla="*/ 266 w 275"/>
                <a:gd name="T19" fmla="*/ 106 h 365"/>
                <a:gd name="T20" fmla="*/ 275 w 275"/>
                <a:gd name="T21" fmla="*/ 140 h 365"/>
                <a:gd name="T22" fmla="*/ 275 w 275"/>
                <a:gd name="T23" fmla="*/ 186 h 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5" h="365">
                  <a:moveTo>
                    <a:pt x="275" y="314"/>
                  </a:moveTo>
                  <a:cubicBezTo>
                    <a:pt x="275" y="329"/>
                    <a:pt x="275" y="329"/>
                    <a:pt x="275" y="329"/>
                  </a:cubicBezTo>
                  <a:cubicBezTo>
                    <a:pt x="275" y="349"/>
                    <a:pt x="259" y="365"/>
                    <a:pt x="239" y="365"/>
                  </a:cubicBezTo>
                  <a:cubicBezTo>
                    <a:pt x="36" y="365"/>
                    <a:pt x="36" y="365"/>
                    <a:pt x="36" y="365"/>
                  </a:cubicBezTo>
                  <a:cubicBezTo>
                    <a:pt x="16" y="365"/>
                    <a:pt x="0" y="349"/>
                    <a:pt x="0" y="329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179" y="0"/>
                    <a:pt x="179" y="0"/>
                    <a:pt x="179" y="0"/>
                  </a:cubicBezTo>
                  <a:cubicBezTo>
                    <a:pt x="195" y="0"/>
                    <a:pt x="209" y="8"/>
                    <a:pt x="217" y="22"/>
                  </a:cubicBezTo>
                  <a:cubicBezTo>
                    <a:pt x="266" y="106"/>
                    <a:pt x="266" y="106"/>
                    <a:pt x="266" y="106"/>
                  </a:cubicBezTo>
                  <a:cubicBezTo>
                    <a:pt x="271" y="116"/>
                    <a:pt x="275" y="128"/>
                    <a:pt x="275" y="140"/>
                  </a:cubicBezTo>
                  <a:cubicBezTo>
                    <a:pt x="275" y="186"/>
                    <a:pt x="275" y="186"/>
                    <a:pt x="275" y="186"/>
                  </a:cubicBezTo>
                </a:path>
              </a:pathLst>
            </a:cu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1" name="Freeform 463"/>
            <p:cNvSpPr>
              <a:spLocks/>
            </p:cNvSpPr>
            <p:nvPr/>
          </p:nvSpPr>
          <p:spPr bwMode="auto">
            <a:xfrm>
              <a:off x="2697" y="2276"/>
              <a:ext cx="410" cy="126"/>
            </a:xfrm>
            <a:custGeom>
              <a:avLst/>
              <a:gdLst>
                <a:gd name="T0" fmla="*/ 0 w 300"/>
                <a:gd name="T1" fmla="*/ 61 h 92"/>
                <a:gd name="T2" fmla="*/ 47 w 300"/>
                <a:gd name="T3" fmla="*/ 68 h 92"/>
                <a:gd name="T4" fmla="*/ 129 w 300"/>
                <a:gd name="T5" fmla="*/ 1 h 92"/>
                <a:gd name="T6" fmla="*/ 99 w 300"/>
                <a:gd name="T7" fmla="*/ 68 h 92"/>
                <a:gd name="T8" fmla="*/ 180 w 300"/>
                <a:gd name="T9" fmla="*/ 18 h 92"/>
                <a:gd name="T10" fmla="*/ 166 w 300"/>
                <a:gd name="T11" fmla="*/ 68 h 92"/>
                <a:gd name="T12" fmla="*/ 219 w 300"/>
                <a:gd name="T13" fmla="*/ 56 h 92"/>
                <a:gd name="T14" fmla="*/ 300 w 300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0" h="92">
                  <a:moveTo>
                    <a:pt x="0" y="61"/>
                  </a:moveTo>
                  <a:cubicBezTo>
                    <a:pt x="0" y="61"/>
                    <a:pt x="1" y="92"/>
                    <a:pt x="47" y="68"/>
                  </a:cubicBezTo>
                  <a:cubicBezTo>
                    <a:pt x="93" y="43"/>
                    <a:pt x="124" y="0"/>
                    <a:pt x="129" y="1"/>
                  </a:cubicBezTo>
                  <a:cubicBezTo>
                    <a:pt x="135" y="2"/>
                    <a:pt x="81" y="69"/>
                    <a:pt x="99" y="68"/>
                  </a:cubicBezTo>
                  <a:cubicBezTo>
                    <a:pt x="117" y="67"/>
                    <a:pt x="177" y="17"/>
                    <a:pt x="180" y="18"/>
                  </a:cubicBezTo>
                  <a:cubicBezTo>
                    <a:pt x="182" y="19"/>
                    <a:pt x="149" y="68"/>
                    <a:pt x="166" y="68"/>
                  </a:cubicBezTo>
                  <a:cubicBezTo>
                    <a:pt x="182" y="68"/>
                    <a:pt x="199" y="56"/>
                    <a:pt x="219" y="56"/>
                  </a:cubicBezTo>
                  <a:cubicBezTo>
                    <a:pt x="238" y="56"/>
                    <a:pt x="255" y="68"/>
                    <a:pt x="300" y="68"/>
                  </a:cubicBezTo>
                </a:path>
              </a:pathLst>
            </a:custGeom>
            <a:solidFill>
              <a:srgbClr val="FFFFFF"/>
            </a:solidFill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2" name="Freeform 464"/>
            <p:cNvSpPr>
              <a:spLocks/>
            </p:cNvSpPr>
            <p:nvPr/>
          </p:nvSpPr>
          <p:spPr bwMode="auto">
            <a:xfrm>
              <a:off x="2697" y="2276"/>
              <a:ext cx="410" cy="126"/>
            </a:xfrm>
            <a:custGeom>
              <a:avLst/>
              <a:gdLst>
                <a:gd name="T0" fmla="*/ 0 w 300"/>
                <a:gd name="T1" fmla="*/ 61 h 92"/>
                <a:gd name="T2" fmla="*/ 47 w 300"/>
                <a:gd name="T3" fmla="*/ 68 h 92"/>
                <a:gd name="T4" fmla="*/ 129 w 300"/>
                <a:gd name="T5" fmla="*/ 1 h 92"/>
                <a:gd name="T6" fmla="*/ 99 w 300"/>
                <a:gd name="T7" fmla="*/ 68 h 92"/>
                <a:gd name="T8" fmla="*/ 180 w 300"/>
                <a:gd name="T9" fmla="*/ 18 h 92"/>
                <a:gd name="T10" fmla="*/ 166 w 300"/>
                <a:gd name="T11" fmla="*/ 68 h 92"/>
                <a:gd name="T12" fmla="*/ 219 w 300"/>
                <a:gd name="T13" fmla="*/ 56 h 92"/>
                <a:gd name="T14" fmla="*/ 300 w 300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0" h="92">
                  <a:moveTo>
                    <a:pt x="0" y="61"/>
                  </a:moveTo>
                  <a:cubicBezTo>
                    <a:pt x="0" y="61"/>
                    <a:pt x="1" y="92"/>
                    <a:pt x="47" y="68"/>
                  </a:cubicBezTo>
                  <a:cubicBezTo>
                    <a:pt x="93" y="43"/>
                    <a:pt x="124" y="0"/>
                    <a:pt x="129" y="1"/>
                  </a:cubicBezTo>
                  <a:cubicBezTo>
                    <a:pt x="135" y="2"/>
                    <a:pt x="81" y="69"/>
                    <a:pt x="99" y="68"/>
                  </a:cubicBezTo>
                  <a:cubicBezTo>
                    <a:pt x="117" y="67"/>
                    <a:pt x="177" y="17"/>
                    <a:pt x="180" y="18"/>
                  </a:cubicBezTo>
                  <a:cubicBezTo>
                    <a:pt x="182" y="19"/>
                    <a:pt x="149" y="68"/>
                    <a:pt x="166" y="68"/>
                  </a:cubicBezTo>
                  <a:cubicBezTo>
                    <a:pt x="182" y="68"/>
                    <a:pt x="199" y="56"/>
                    <a:pt x="219" y="56"/>
                  </a:cubicBezTo>
                  <a:cubicBezTo>
                    <a:pt x="238" y="56"/>
                    <a:pt x="255" y="68"/>
                    <a:pt x="300" y="68"/>
                  </a:cubicBezTo>
                </a:path>
              </a:pathLst>
            </a:cu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23" name="Прямоугольник 122"/>
          <p:cNvSpPr/>
          <p:nvPr/>
        </p:nvSpPr>
        <p:spPr>
          <a:xfrm>
            <a:off x="13524641" y="4187489"/>
            <a:ext cx="306146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2400" b="1" dirty="0"/>
              <a:t>Получить услугу</a:t>
            </a:r>
          </a:p>
        </p:txBody>
      </p:sp>
      <p:grpSp>
        <p:nvGrpSpPr>
          <p:cNvPr id="124" name="Group 589"/>
          <p:cNvGrpSpPr>
            <a:grpSpLocks noChangeAspect="1"/>
          </p:cNvGrpSpPr>
          <p:nvPr/>
        </p:nvGrpSpPr>
        <p:grpSpPr bwMode="auto">
          <a:xfrm>
            <a:off x="13541296" y="2683488"/>
            <a:ext cx="1256207" cy="1222081"/>
            <a:chOff x="7605" y="3102"/>
            <a:chExt cx="589" cy="573"/>
          </a:xfrm>
        </p:grpSpPr>
        <p:sp>
          <p:nvSpPr>
            <p:cNvPr id="125" name="Freeform 590"/>
            <p:cNvSpPr>
              <a:spLocks/>
            </p:cNvSpPr>
            <p:nvPr/>
          </p:nvSpPr>
          <p:spPr bwMode="auto">
            <a:xfrm>
              <a:off x="7605" y="3102"/>
              <a:ext cx="392" cy="436"/>
            </a:xfrm>
            <a:custGeom>
              <a:avLst/>
              <a:gdLst>
                <a:gd name="T0" fmla="*/ 262 w 287"/>
                <a:gd name="T1" fmla="*/ 319 h 319"/>
                <a:gd name="T2" fmla="*/ 24 w 287"/>
                <a:gd name="T3" fmla="*/ 319 h 319"/>
                <a:gd name="T4" fmla="*/ 0 w 287"/>
                <a:gd name="T5" fmla="*/ 294 h 319"/>
                <a:gd name="T6" fmla="*/ 0 w 287"/>
                <a:gd name="T7" fmla="*/ 24 h 319"/>
                <a:gd name="T8" fmla="*/ 24 w 287"/>
                <a:gd name="T9" fmla="*/ 0 h 319"/>
                <a:gd name="T10" fmla="*/ 262 w 287"/>
                <a:gd name="T11" fmla="*/ 0 h 319"/>
                <a:gd name="T12" fmla="*/ 287 w 287"/>
                <a:gd name="T13" fmla="*/ 24 h 319"/>
                <a:gd name="T14" fmla="*/ 287 w 287"/>
                <a:gd name="T15" fmla="*/ 294 h 319"/>
                <a:gd name="T16" fmla="*/ 262 w 287"/>
                <a:gd name="T17" fmla="*/ 319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319">
                  <a:moveTo>
                    <a:pt x="262" y="319"/>
                  </a:moveTo>
                  <a:cubicBezTo>
                    <a:pt x="24" y="319"/>
                    <a:pt x="24" y="319"/>
                    <a:pt x="24" y="319"/>
                  </a:cubicBezTo>
                  <a:cubicBezTo>
                    <a:pt x="11" y="319"/>
                    <a:pt x="0" y="308"/>
                    <a:pt x="0" y="29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262" y="0"/>
                    <a:pt x="262" y="0"/>
                    <a:pt x="262" y="0"/>
                  </a:cubicBezTo>
                  <a:cubicBezTo>
                    <a:pt x="276" y="0"/>
                    <a:pt x="287" y="11"/>
                    <a:pt x="287" y="24"/>
                  </a:cubicBezTo>
                  <a:cubicBezTo>
                    <a:pt x="287" y="294"/>
                    <a:pt x="287" y="294"/>
                    <a:pt x="287" y="294"/>
                  </a:cubicBezTo>
                  <a:cubicBezTo>
                    <a:pt x="287" y="308"/>
                    <a:pt x="276" y="319"/>
                    <a:pt x="262" y="319"/>
                  </a:cubicBezTo>
                  <a:close/>
                </a:path>
              </a:pathLst>
            </a:cu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6" name="Rectangle 591"/>
            <p:cNvSpPr>
              <a:spLocks noChangeArrowheads="1"/>
            </p:cNvSpPr>
            <p:nvPr/>
          </p:nvSpPr>
          <p:spPr bwMode="auto">
            <a:xfrm>
              <a:off x="7647" y="3154"/>
              <a:ext cx="122" cy="122"/>
            </a:xfrm>
            <a:prstGeom prst="rect">
              <a:avLst/>
            </a:prstGeom>
            <a:solidFill>
              <a:srgbClr val="FFFFFF"/>
            </a:solidFill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7" name="Freeform 592"/>
            <p:cNvSpPr>
              <a:spLocks/>
            </p:cNvSpPr>
            <p:nvPr/>
          </p:nvSpPr>
          <p:spPr bwMode="auto">
            <a:xfrm>
              <a:off x="7800" y="3154"/>
              <a:ext cx="134" cy="0"/>
            </a:xfrm>
            <a:custGeom>
              <a:avLst/>
              <a:gdLst>
                <a:gd name="T0" fmla="*/ 0 w 134"/>
                <a:gd name="T1" fmla="*/ 134 w 134"/>
                <a:gd name="T2" fmla="*/ 0 w 13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34">
                  <a:moveTo>
                    <a:pt x="0" y="0"/>
                  </a:moveTo>
                  <a:lnTo>
                    <a:pt x="13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8" name="Line 593"/>
            <p:cNvSpPr>
              <a:spLocks noChangeShapeType="1"/>
            </p:cNvSpPr>
            <p:nvPr/>
          </p:nvSpPr>
          <p:spPr bwMode="auto">
            <a:xfrm>
              <a:off x="7800" y="3154"/>
              <a:ext cx="134" cy="0"/>
            </a:xfrm>
            <a:prstGeom prst="line">
              <a:avLst/>
            </a:pr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9" name="Freeform 594"/>
            <p:cNvSpPr>
              <a:spLocks/>
            </p:cNvSpPr>
            <p:nvPr/>
          </p:nvSpPr>
          <p:spPr bwMode="auto">
            <a:xfrm>
              <a:off x="7800" y="3215"/>
              <a:ext cx="134" cy="0"/>
            </a:xfrm>
            <a:custGeom>
              <a:avLst/>
              <a:gdLst>
                <a:gd name="T0" fmla="*/ 0 w 134"/>
                <a:gd name="T1" fmla="*/ 134 w 134"/>
                <a:gd name="T2" fmla="*/ 0 w 13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34">
                  <a:moveTo>
                    <a:pt x="0" y="0"/>
                  </a:moveTo>
                  <a:lnTo>
                    <a:pt x="13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0" name="Line 595"/>
            <p:cNvSpPr>
              <a:spLocks noChangeShapeType="1"/>
            </p:cNvSpPr>
            <p:nvPr/>
          </p:nvSpPr>
          <p:spPr bwMode="auto">
            <a:xfrm>
              <a:off x="7800" y="3215"/>
              <a:ext cx="134" cy="0"/>
            </a:xfrm>
            <a:prstGeom prst="line">
              <a:avLst/>
            </a:pr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1" name="Freeform 596"/>
            <p:cNvSpPr>
              <a:spLocks/>
            </p:cNvSpPr>
            <p:nvPr/>
          </p:nvSpPr>
          <p:spPr bwMode="auto">
            <a:xfrm>
              <a:off x="7800" y="3276"/>
              <a:ext cx="134" cy="0"/>
            </a:xfrm>
            <a:custGeom>
              <a:avLst/>
              <a:gdLst>
                <a:gd name="T0" fmla="*/ 0 w 134"/>
                <a:gd name="T1" fmla="*/ 134 w 134"/>
                <a:gd name="T2" fmla="*/ 0 w 13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34">
                  <a:moveTo>
                    <a:pt x="0" y="0"/>
                  </a:moveTo>
                  <a:lnTo>
                    <a:pt x="13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2" name="Line 597"/>
            <p:cNvSpPr>
              <a:spLocks noChangeShapeType="1"/>
            </p:cNvSpPr>
            <p:nvPr/>
          </p:nvSpPr>
          <p:spPr bwMode="auto">
            <a:xfrm>
              <a:off x="7800" y="3276"/>
              <a:ext cx="134" cy="0"/>
            </a:xfrm>
            <a:prstGeom prst="line">
              <a:avLst/>
            </a:pr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" name="Rectangle 598"/>
            <p:cNvSpPr>
              <a:spLocks noChangeArrowheads="1"/>
            </p:cNvSpPr>
            <p:nvPr/>
          </p:nvSpPr>
          <p:spPr bwMode="auto">
            <a:xfrm>
              <a:off x="7647" y="3362"/>
              <a:ext cx="279" cy="87"/>
            </a:xfrm>
            <a:prstGeom prst="rect">
              <a:avLst/>
            </a:prstGeom>
            <a:solidFill>
              <a:srgbClr val="FFFFFF"/>
            </a:solidFill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4" name="Freeform 599"/>
            <p:cNvSpPr>
              <a:spLocks/>
            </p:cNvSpPr>
            <p:nvPr/>
          </p:nvSpPr>
          <p:spPr bwMode="auto">
            <a:xfrm>
              <a:off x="7643" y="3318"/>
              <a:ext cx="287" cy="0"/>
            </a:xfrm>
            <a:custGeom>
              <a:avLst/>
              <a:gdLst>
                <a:gd name="T0" fmla="*/ 0 w 287"/>
                <a:gd name="T1" fmla="*/ 287 w 287"/>
                <a:gd name="T2" fmla="*/ 0 w 28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87">
                  <a:moveTo>
                    <a:pt x="0" y="0"/>
                  </a:moveTo>
                  <a:lnTo>
                    <a:pt x="28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5" name="Line 600"/>
            <p:cNvSpPr>
              <a:spLocks noChangeShapeType="1"/>
            </p:cNvSpPr>
            <p:nvPr/>
          </p:nvSpPr>
          <p:spPr bwMode="auto">
            <a:xfrm>
              <a:off x="7643" y="3318"/>
              <a:ext cx="287" cy="0"/>
            </a:xfrm>
            <a:prstGeom prst="line">
              <a:avLst/>
            </a:pr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" name="Freeform 601"/>
            <p:cNvSpPr>
              <a:spLocks/>
            </p:cNvSpPr>
            <p:nvPr/>
          </p:nvSpPr>
          <p:spPr bwMode="auto">
            <a:xfrm>
              <a:off x="7740" y="3220"/>
              <a:ext cx="454" cy="455"/>
            </a:xfrm>
            <a:custGeom>
              <a:avLst/>
              <a:gdLst>
                <a:gd name="T0" fmla="*/ 2 w 333"/>
                <a:gd name="T1" fmla="*/ 199 h 333"/>
                <a:gd name="T2" fmla="*/ 199 w 333"/>
                <a:gd name="T3" fmla="*/ 3 h 333"/>
                <a:gd name="T4" fmla="*/ 209 w 333"/>
                <a:gd name="T5" fmla="*/ 3 h 333"/>
                <a:gd name="T6" fmla="*/ 330 w 333"/>
                <a:gd name="T7" fmla="*/ 124 h 333"/>
                <a:gd name="T8" fmla="*/ 330 w 333"/>
                <a:gd name="T9" fmla="*/ 134 h 333"/>
                <a:gd name="T10" fmla="*/ 134 w 333"/>
                <a:gd name="T11" fmla="*/ 330 h 333"/>
                <a:gd name="T12" fmla="*/ 124 w 333"/>
                <a:gd name="T13" fmla="*/ 330 h 333"/>
                <a:gd name="T14" fmla="*/ 2 w 333"/>
                <a:gd name="T15" fmla="*/ 209 h 333"/>
                <a:gd name="T16" fmla="*/ 2 w 333"/>
                <a:gd name="T17" fmla="*/ 199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3" h="333">
                  <a:moveTo>
                    <a:pt x="2" y="199"/>
                  </a:moveTo>
                  <a:cubicBezTo>
                    <a:pt x="199" y="3"/>
                    <a:pt x="199" y="3"/>
                    <a:pt x="199" y="3"/>
                  </a:cubicBezTo>
                  <a:cubicBezTo>
                    <a:pt x="201" y="0"/>
                    <a:pt x="206" y="0"/>
                    <a:pt x="209" y="3"/>
                  </a:cubicBezTo>
                  <a:cubicBezTo>
                    <a:pt x="330" y="124"/>
                    <a:pt x="330" y="124"/>
                    <a:pt x="330" y="124"/>
                  </a:cubicBezTo>
                  <a:cubicBezTo>
                    <a:pt x="333" y="127"/>
                    <a:pt x="333" y="131"/>
                    <a:pt x="330" y="134"/>
                  </a:cubicBezTo>
                  <a:cubicBezTo>
                    <a:pt x="134" y="330"/>
                    <a:pt x="134" y="330"/>
                    <a:pt x="134" y="330"/>
                  </a:cubicBezTo>
                  <a:cubicBezTo>
                    <a:pt x="131" y="333"/>
                    <a:pt x="127" y="333"/>
                    <a:pt x="124" y="330"/>
                  </a:cubicBezTo>
                  <a:cubicBezTo>
                    <a:pt x="2" y="209"/>
                    <a:pt x="2" y="209"/>
                    <a:pt x="2" y="209"/>
                  </a:cubicBezTo>
                  <a:cubicBezTo>
                    <a:pt x="0" y="206"/>
                    <a:pt x="0" y="202"/>
                    <a:pt x="2" y="199"/>
                  </a:cubicBez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" name="Freeform 602"/>
            <p:cNvSpPr>
              <a:spLocks/>
            </p:cNvSpPr>
            <p:nvPr/>
          </p:nvSpPr>
          <p:spPr bwMode="auto">
            <a:xfrm>
              <a:off x="7818" y="3296"/>
              <a:ext cx="300" cy="301"/>
            </a:xfrm>
            <a:custGeom>
              <a:avLst/>
              <a:gdLst>
                <a:gd name="T0" fmla="*/ 55 w 220"/>
                <a:gd name="T1" fmla="*/ 213 h 220"/>
                <a:gd name="T2" fmla="*/ 81 w 220"/>
                <a:gd name="T3" fmla="*/ 214 h 220"/>
                <a:gd name="T4" fmla="*/ 83 w 220"/>
                <a:gd name="T5" fmla="*/ 216 h 220"/>
                <a:gd name="T6" fmla="*/ 92 w 220"/>
                <a:gd name="T7" fmla="*/ 217 h 220"/>
                <a:gd name="T8" fmla="*/ 217 w 220"/>
                <a:gd name="T9" fmla="*/ 92 h 220"/>
                <a:gd name="T10" fmla="*/ 216 w 220"/>
                <a:gd name="T11" fmla="*/ 83 h 220"/>
                <a:gd name="T12" fmla="*/ 214 w 220"/>
                <a:gd name="T13" fmla="*/ 81 h 220"/>
                <a:gd name="T14" fmla="*/ 213 w 220"/>
                <a:gd name="T15" fmla="*/ 55 h 220"/>
                <a:gd name="T16" fmla="*/ 213 w 220"/>
                <a:gd name="T17" fmla="*/ 55 h 220"/>
                <a:gd name="T18" fmla="*/ 213 w 220"/>
                <a:gd name="T19" fmla="*/ 46 h 220"/>
                <a:gd name="T20" fmla="*/ 173 w 220"/>
                <a:gd name="T21" fmla="*/ 6 h 220"/>
                <a:gd name="T22" fmla="*/ 165 w 220"/>
                <a:gd name="T23" fmla="*/ 7 h 220"/>
                <a:gd name="T24" fmla="*/ 165 w 220"/>
                <a:gd name="T25" fmla="*/ 7 h 220"/>
                <a:gd name="T26" fmla="*/ 138 w 220"/>
                <a:gd name="T27" fmla="*/ 6 h 220"/>
                <a:gd name="T28" fmla="*/ 136 w 220"/>
                <a:gd name="T29" fmla="*/ 3 h 220"/>
                <a:gd name="T30" fmla="*/ 128 w 220"/>
                <a:gd name="T31" fmla="*/ 3 h 220"/>
                <a:gd name="T32" fmla="*/ 3 w 220"/>
                <a:gd name="T33" fmla="*/ 128 h 220"/>
                <a:gd name="T34" fmla="*/ 3 w 220"/>
                <a:gd name="T35" fmla="*/ 136 h 220"/>
                <a:gd name="T36" fmla="*/ 6 w 220"/>
                <a:gd name="T37" fmla="*/ 138 h 220"/>
                <a:gd name="T38" fmla="*/ 7 w 220"/>
                <a:gd name="T39" fmla="*/ 165 h 220"/>
                <a:gd name="T40" fmla="*/ 7 w 220"/>
                <a:gd name="T41" fmla="*/ 165 h 220"/>
                <a:gd name="T42" fmla="*/ 6 w 220"/>
                <a:gd name="T43" fmla="*/ 173 h 220"/>
                <a:gd name="T44" fmla="*/ 46 w 220"/>
                <a:gd name="T45" fmla="*/ 213 h 220"/>
                <a:gd name="T46" fmla="*/ 55 w 220"/>
                <a:gd name="T47" fmla="*/ 213 h 220"/>
                <a:gd name="T48" fmla="*/ 55 w 220"/>
                <a:gd name="T49" fmla="*/ 213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0" h="220">
                  <a:moveTo>
                    <a:pt x="55" y="213"/>
                  </a:moveTo>
                  <a:cubicBezTo>
                    <a:pt x="62" y="206"/>
                    <a:pt x="74" y="206"/>
                    <a:pt x="81" y="214"/>
                  </a:cubicBezTo>
                  <a:cubicBezTo>
                    <a:pt x="82" y="215"/>
                    <a:pt x="83" y="216"/>
                    <a:pt x="83" y="216"/>
                  </a:cubicBezTo>
                  <a:cubicBezTo>
                    <a:pt x="85" y="219"/>
                    <a:pt x="89" y="220"/>
                    <a:pt x="92" y="217"/>
                  </a:cubicBezTo>
                  <a:cubicBezTo>
                    <a:pt x="217" y="92"/>
                    <a:pt x="217" y="92"/>
                    <a:pt x="217" y="92"/>
                  </a:cubicBezTo>
                  <a:cubicBezTo>
                    <a:pt x="220" y="90"/>
                    <a:pt x="219" y="85"/>
                    <a:pt x="216" y="83"/>
                  </a:cubicBezTo>
                  <a:cubicBezTo>
                    <a:pt x="216" y="83"/>
                    <a:pt x="215" y="82"/>
                    <a:pt x="214" y="81"/>
                  </a:cubicBezTo>
                  <a:cubicBezTo>
                    <a:pt x="206" y="74"/>
                    <a:pt x="206" y="62"/>
                    <a:pt x="213" y="55"/>
                  </a:cubicBezTo>
                  <a:cubicBezTo>
                    <a:pt x="213" y="55"/>
                    <a:pt x="213" y="55"/>
                    <a:pt x="213" y="55"/>
                  </a:cubicBezTo>
                  <a:cubicBezTo>
                    <a:pt x="215" y="52"/>
                    <a:pt x="216" y="49"/>
                    <a:pt x="213" y="46"/>
                  </a:cubicBezTo>
                  <a:cubicBezTo>
                    <a:pt x="173" y="6"/>
                    <a:pt x="173" y="6"/>
                    <a:pt x="173" y="6"/>
                  </a:cubicBezTo>
                  <a:cubicBezTo>
                    <a:pt x="171" y="4"/>
                    <a:pt x="167" y="4"/>
                    <a:pt x="165" y="7"/>
                  </a:cubicBezTo>
                  <a:cubicBezTo>
                    <a:pt x="165" y="7"/>
                    <a:pt x="165" y="7"/>
                    <a:pt x="165" y="7"/>
                  </a:cubicBezTo>
                  <a:cubicBezTo>
                    <a:pt x="158" y="14"/>
                    <a:pt x="146" y="13"/>
                    <a:pt x="138" y="6"/>
                  </a:cubicBezTo>
                  <a:cubicBezTo>
                    <a:pt x="138" y="5"/>
                    <a:pt x="137" y="4"/>
                    <a:pt x="136" y="3"/>
                  </a:cubicBezTo>
                  <a:cubicBezTo>
                    <a:pt x="134" y="0"/>
                    <a:pt x="130" y="0"/>
                    <a:pt x="128" y="3"/>
                  </a:cubicBezTo>
                  <a:cubicBezTo>
                    <a:pt x="3" y="128"/>
                    <a:pt x="3" y="128"/>
                    <a:pt x="3" y="128"/>
                  </a:cubicBezTo>
                  <a:cubicBezTo>
                    <a:pt x="0" y="130"/>
                    <a:pt x="0" y="134"/>
                    <a:pt x="3" y="136"/>
                  </a:cubicBezTo>
                  <a:cubicBezTo>
                    <a:pt x="4" y="137"/>
                    <a:pt x="5" y="138"/>
                    <a:pt x="6" y="138"/>
                  </a:cubicBezTo>
                  <a:cubicBezTo>
                    <a:pt x="13" y="146"/>
                    <a:pt x="14" y="158"/>
                    <a:pt x="7" y="165"/>
                  </a:cubicBezTo>
                  <a:cubicBezTo>
                    <a:pt x="7" y="165"/>
                    <a:pt x="7" y="165"/>
                    <a:pt x="7" y="165"/>
                  </a:cubicBezTo>
                  <a:cubicBezTo>
                    <a:pt x="4" y="167"/>
                    <a:pt x="4" y="171"/>
                    <a:pt x="6" y="173"/>
                  </a:cubicBezTo>
                  <a:cubicBezTo>
                    <a:pt x="46" y="213"/>
                    <a:pt x="46" y="213"/>
                    <a:pt x="46" y="213"/>
                  </a:cubicBezTo>
                  <a:cubicBezTo>
                    <a:pt x="49" y="216"/>
                    <a:pt x="52" y="216"/>
                    <a:pt x="55" y="213"/>
                  </a:cubicBezTo>
                  <a:cubicBezTo>
                    <a:pt x="55" y="213"/>
                    <a:pt x="55" y="213"/>
                    <a:pt x="55" y="213"/>
                  </a:cubicBez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8" name="Freeform 603"/>
            <p:cNvSpPr>
              <a:spLocks/>
            </p:cNvSpPr>
            <p:nvPr/>
          </p:nvSpPr>
          <p:spPr bwMode="auto">
            <a:xfrm>
              <a:off x="7901" y="3371"/>
              <a:ext cx="141" cy="143"/>
            </a:xfrm>
            <a:custGeom>
              <a:avLst/>
              <a:gdLst>
                <a:gd name="T0" fmla="*/ 18 w 103"/>
                <a:gd name="T1" fmla="*/ 85 h 104"/>
                <a:gd name="T2" fmla="*/ 18 w 103"/>
                <a:gd name="T3" fmla="*/ 19 h 104"/>
                <a:gd name="T4" fmla="*/ 85 w 103"/>
                <a:gd name="T5" fmla="*/ 19 h 104"/>
                <a:gd name="T6" fmla="*/ 85 w 103"/>
                <a:gd name="T7" fmla="*/ 85 h 104"/>
                <a:gd name="T8" fmla="*/ 18 w 103"/>
                <a:gd name="T9" fmla="*/ 85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" h="104">
                  <a:moveTo>
                    <a:pt x="18" y="85"/>
                  </a:moveTo>
                  <a:cubicBezTo>
                    <a:pt x="0" y="67"/>
                    <a:pt x="0" y="37"/>
                    <a:pt x="18" y="19"/>
                  </a:cubicBezTo>
                  <a:cubicBezTo>
                    <a:pt x="37" y="0"/>
                    <a:pt x="67" y="0"/>
                    <a:pt x="85" y="19"/>
                  </a:cubicBezTo>
                  <a:cubicBezTo>
                    <a:pt x="103" y="37"/>
                    <a:pt x="103" y="67"/>
                    <a:pt x="85" y="85"/>
                  </a:cubicBezTo>
                  <a:cubicBezTo>
                    <a:pt x="67" y="104"/>
                    <a:pt x="37" y="104"/>
                    <a:pt x="18" y="85"/>
                  </a:cubicBez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39" name="Group 441"/>
          <p:cNvGrpSpPr>
            <a:grpSpLocks noChangeAspect="1"/>
          </p:cNvGrpSpPr>
          <p:nvPr/>
        </p:nvGrpSpPr>
        <p:grpSpPr bwMode="auto">
          <a:xfrm>
            <a:off x="15158067" y="2462780"/>
            <a:ext cx="1050152" cy="1268934"/>
            <a:chOff x="734" y="2007"/>
            <a:chExt cx="432" cy="522"/>
          </a:xfrm>
        </p:grpSpPr>
        <p:sp>
          <p:nvSpPr>
            <p:cNvPr id="140" name="Freeform 442"/>
            <p:cNvSpPr>
              <a:spLocks/>
            </p:cNvSpPr>
            <p:nvPr/>
          </p:nvSpPr>
          <p:spPr bwMode="auto">
            <a:xfrm>
              <a:off x="734" y="2305"/>
              <a:ext cx="432" cy="216"/>
            </a:xfrm>
            <a:custGeom>
              <a:avLst/>
              <a:gdLst>
                <a:gd name="T0" fmla="*/ 316 w 316"/>
                <a:gd name="T1" fmla="*/ 158 h 158"/>
                <a:gd name="T2" fmla="*/ 158 w 316"/>
                <a:gd name="T3" fmla="*/ 0 h 158"/>
                <a:gd name="T4" fmla="*/ 0 w 316"/>
                <a:gd name="T5" fmla="*/ 158 h 158"/>
                <a:gd name="T6" fmla="*/ 316 w 316"/>
                <a:gd name="T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6" h="158">
                  <a:moveTo>
                    <a:pt x="316" y="158"/>
                  </a:moveTo>
                  <a:cubicBezTo>
                    <a:pt x="316" y="71"/>
                    <a:pt x="245" y="0"/>
                    <a:pt x="158" y="0"/>
                  </a:cubicBezTo>
                  <a:cubicBezTo>
                    <a:pt x="70" y="0"/>
                    <a:pt x="0" y="71"/>
                    <a:pt x="0" y="158"/>
                  </a:cubicBezTo>
                  <a:lnTo>
                    <a:pt x="316" y="158"/>
                  </a:ln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1" name="Freeform 443"/>
            <p:cNvSpPr>
              <a:spLocks/>
            </p:cNvSpPr>
            <p:nvPr/>
          </p:nvSpPr>
          <p:spPr bwMode="auto">
            <a:xfrm>
              <a:off x="906" y="2310"/>
              <a:ext cx="87" cy="41"/>
            </a:xfrm>
            <a:custGeom>
              <a:avLst/>
              <a:gdLst>
                <a:gd name="T0" fmla="*/ 0 w 87"/>
                <a:gd name="T1" fmla="*/ 0 h 41"/>
                <a:gd name="T2" fmla="*/ 28 w 87"/>
                <a:gd name="T3" fmla="*/ 41 h 41"/>
                <a:gd name="T4" fmla="*/ 61 w 87"/>
                <a:gd name="T5" fmla="*/ 41 h 41"/>
                <a:gd name="T6" fmla="*/ 87 w 87"/>
                <a:gd name="T7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7" h="41">
                  <a:moveTo>
                    <a:pt x="0" y="0"/>
                  </a:moveTo>
                  <a:lnTo>
                    <a:pt x="28" y="41"/>
                  </a:lnTo>
                  <a:lnTo>
                    <a:pt x="61" y="41"/>
                  </a:lnTo>
                  <a:lnTo>
                    <a:pt x="87" y="0"/>
                  </a:lnTo>
                </a:path>
              </a:pathLst>
            </a:cu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2" name="Freeform 444"/>
            <p:cNvSpPr>
              <a:spLocks/>
            </p:cNvSpPr>
            <p:nvPr/>
          </p:nvSpPr>
          <p:spPr bwMode="auto">
            <a:xfrm>
              <a:off x="906" y="2385"/>
              <a:ext cx="87" cy="136"/>
            </a:xfrm>
            <a:custGeom>
              <a:avLst/>
              <a:gdLst>
                <a:gd name="T0" fmla="*/ 87 w 87"/>
                <a:gd name="T1" fmla="*/ 136 h 136"/>
                <a:gd name="T2" fmla="*/ 61 w 87"/>
                <a:gd name="T3" fmla="*/ 0 h 136"/>
                <a:gd name="T4" fmla="*/ 22 w 87"/>
                <a:gd name="T5" fmla="*/ 0 h 136"/>
                <a:gd name="T6" fmla="*/ 0 w 87"/>
                <a:gd name="T7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7" h="136">
                  <a:moveTo>
                    <a:pt x="87" y="136"/>
                  </a:moveTo>
                  <a:lnTo>
                    <a:pt x="61" y="0"/>
                  </a:lnTo>
                  <a:lnTo>
                    <a:pt x="22" y="0"/>
                  </a:lnTo>
                  <a:lnTo>
                    <a:pt x="0" y="136"/>
                  </a:lnTo>
                </a:path>
              </a:pathLst>
            </a:cu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3" name="Line 445"/>
            <p:cNvSpPr>
              <a:spLocks noChangeShapeType="1"/>
            </p:cNvSpPr>
            <p:nvPr/>
          </p:nvSpPr>
          <p:spPr bwMode="auto">
            <a:xfrm>
              <a:off x="868" y="2053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" name="Line 446"/>
            <p:cNvSpPr>
              <a:spLocks noChangeShapeType="1"/>
            </p:cNvSpPr>
            <p:nvPr/>
          </p:nvSpPr>
          <p:spPr bwMode="auto">
            <a:xfrm>
              <a:off x="868" y="2053"/>
              <a:ext cx="0" cy="0"/>
            </a:xfrm>
            <a:prstGeom prst="line">
              <a:avLst/>
            </a:pr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5" name="Line 447"/>
            <p:cNvSpPr>
              <a:spLocks noChangeShapeType="1"/>
            </p:cNvSpPr>
            <p:nvPr/>
          </p:nvSpPr>
          <p:spPr bwMode="auto">
            <a:xfrm>
              <a:off x="834" y="2339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6" name="Line 448"/>
            <p:cNvSpPr>
              <a:spLocks noChangeShapeType="1"/>
            </p:cNvSpPr>
            <p:nvPr/>
          </p:nvSpPr>
          <p:spPr bwMode="auto">
            <a:xfrm>
              <a:off x="834" y="2339"/>
              <a:ext cx="0" cy="0"/>
            </a:xfrm>
            <a:prstGeom prst="line">
              <a:avLst/>
            </a:pr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7" name="Line 449"/>
            <p:cNvSpPr>
              <a:spLocks noChangeShapeType="1"/>
            </p:cNvSpPr>
            <p:nvPr/>
          </p:nvSpPr>
          <p:spPr bwMode="auto">
            <a:xfrm>
              <a:off x="920" y="2331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8" name="Line 450"/>
            <p:cNvSpPr>
              <a:spLocks noChangeShapeType="1"/>
            </p:cNvSpPr>
            <p:nvPr/>
          </p:nvSpPr>
          <p:spPr bwMode="auto">
            <a:xfrm>
              <a:off x="920" y="2331"/>
              <a:ext cx="0" cy="0"/>
            </a:xfrm>
            <a:prstGeom prst="line">
              <a:avLst/>
            </a:pr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9" name="Freeform 451"/>
            <p:cNvSpPr>
              <a:spLocks/>
            </p:cNvSpPr>
            <p:nvPr/>
          </p:nvSpPr>
          <p:spPr bwMode="auto">
            <a:xfrm>
              <a:off x="1077" y="2344"/>
              <a:ext cx="0" cy="185"/>
            </a:xfrm>
            <a:custGeom>
              <a:avLst/>
              <a:gdLst>
                <a:gd name="T0" fmla="*/ 0 h 185"/>
                <a:gd name="T1" fmla="*/ 185 h 185"/>
                <a:gd name="T2" fmla="*/ 0 h 18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85">
                  <a:moveTo>
                    <a:pt x="0" y="0"/>
                  </a:moveTo>
                  <a:lnTo>
                    <a:pt x="0" y="1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0" name="Line 452"/>
            <p:cNvSpPr>
              <a:spLocks noChangeShapeType="1"/>
            </p:cNvSpPr>
            <p:nvPr/>
          </p:nvSpPr>
          <p:spPr bwMode="auto">
            <a:xfrm>
              <a:off x="1077" y="2344"/>
              <a:ext cx="0" cy="185"/>
            </a:xfrm>
            <a:prstGeom prst="line">
              <a:avLst/>
            </a:pr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1" name="Freeform 453"/>
            <p:cNvSpPr>
              <a:spLocks/>
            </p:cNvSpPr>
            <p:nvPr/>
          </p:nvSpPr>
          <p:spPr bwMode="auto">
            <a:xfrm>
              <a:off x="815" y="2351"/>
              <a:ext cx="0" cy="170"/>
            </a:xfrm>
            <a:custGeom>
              <a:avLst/>
              <a:gdLst>
                <a:gd name="T0" fmla="*/ 0 h 170"/>
                <a:gd name="T1" fmla="*/ 170 h 170"/>
                <a:gd name="T2" fmla="*/ 0 h 170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70">
                  <a:moveTo>
                    <a:pt x="0" y="0"/>
                  </a:moveTo>
                  <a:lnTo>
                    <a:pt x="0" y="1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2" name="Line 454"/>
            <p:cNvSpPr>
              <a:spLocks noChangeShapeType="1"/>
            </p:cNvSpPr>
            <p:nvPr/>
          </p:nvSpPr>
          <p:spPr bwMode="auto">
            <a:xfrm>
              <a:off x="815" y="2351"/>
              <a:ext cx="0" cy="170"/>
            </a:xfrm>
            <a:prstGeom prst="line">
              <a:avLst/>
            </a:pr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" name="Freeform 455"/>
            <p:cNvSpPr>
              <a:spLocks/>
            </p:cNvSpPr>
            <p:nvPr/>
          </p:nvSpPr>
          <p:spPr bwMode="auto">
            <a:xfrm>
              <a:off x="867" y="2007"/>
              <a:ext cx="165" cy="238"/>
            </a:xfrm>
            <a:custGeom>
              <a:avLst/>
              <a:gdLst>
                <a:gd name="T0" fmla="*/ 61 w 121"/>
                <a:gd name="T1" fmla="*/ 174 h 174"/>
                <a:gd name="T2" fmla="*/ 61 w 121"/>
                <a:gd name="T3" fmla="*/ 174 h 174"/>
                <a:gd name="T4" fmla="*/ 0 w 121"/>
                <a:gd name="T5" fmla="*/ 113 h 174"/>
                <a:gd name="T6" fmla="*/ 0 w 121"/>
                <a:gd name="T7" fmla="*/ 61 h 174"/>
                <a:gd name="T8" fmla="*/ 61 w 121"/>
                <a:gd name="T9" fmla="*/ 0 h 174"/>
                <a:gd name="T10" fmla="*/ 61 w 121"/>
                <a:gd name="T11" fmla="*/ 0 h 174"/>
                <a:gd name="T12" fmla="*/ 121 w 121"/>
                <a:gd name="T13" fmla="*/ 61 h 174"/>
                <a:gd name="T14" fmla="*/ 121 w 121"/>
                <a:gd name="T15" fmla="*/ 113 h 174"/>
                <a:gd name="T16" fmla="*/ 61 w 121"/>
                <a:gd name="T17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1" h="174">
                  <a:moveTo>
                    <a:pt x="61" y="174"/>
                  </a:moveTo>
                  <a:cubicBezTo>
                    <a:pt x="61" y="174"/>
                    <a:pt x="61" y="174"/>
                    <a:pt x="61" y="174"/>
                  </a:cubicBezTo>
                  <a:cubicBezTo>
                    <a:pt x="27" y="174"/>
                    <a:pt x="0" y="147"/>
                    <a:pt x="0" y="113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27"/>
                    <a:pt x="27" y="0"/>
                    <a:pt x="61" y="0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94" y="0"/>
                    <a:pt x="121" y="27"/>
                    <a:pt x="121" y="61"/>
                  </a:cubicBezTo>
                  <a:cubicBezTo>
                    <a:pt x="121" y="113"/>
                    <a:pt x="121" y="113"/>
                    <a:pt x="121" y="113"/>
                  </a:cubicBezTo>
                  <a:cubicBezTo>
                    <a:pt x="121" y="147"/>
                    <a:pt x="94" y="174"/>
                    <a:pt x="61" y="174"/>
                  </a:cubicBezTo>
                  <a:close/>
                </a:path>
              </a:pathLst>
            </a:custGeom>
            <a:noFill/>
            <a:ln w="28575" cap="flat">
              <a:solidFill>
                <a:srgbClr val="355AE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" name="Улыбающееся лицо 2"/>
          <p:cNvSpPr/>
          <p:nvPr/>
        </p:nvSpPr>
        <p:spPr>
          <a:xfrm>
            <a:off x="15752771" y="7882792"/>
            <a:ext cx="239097" cy="266967"/>
          </a:xfrm>
          <a:prstGeom prst="smileyFac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75AC95E7-E16A-3377-430D-1EB8411BF2C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1849" t="2265" r="5496" b="2265"/>
          <a:stretch/>
        </p:blipFill>
        <p:spPr>
          <a:xfrm>
            <a:off x="13261476" y="5324602"/>
            <a:ext cx="4186990" cy="4650169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E7AEDF9-6171-CC8B-2B55-F79BB9642605}"/>
              </a:ext>
            </a:extLst>
          </p:cNvPr>
          <p:cNvSpPr/>
          <p:nvPr/>
        </p:nvSpPr>
        <p:spPr>
          <a:xfrm>
            <a:off x="13147200" y="5138669"/>
            <a:ext cx="4383232" cy="4836092"/>
          </a:xfrm>
          <a:prstGeom prst="rect">
            <a:avLst/>
          </a:prstGeom>
          <a:noFill/>
          <a:ln w="31750">
            <a:solidFill>
              <a:srgbClr val="3333C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0732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7CCD23E-997B-4E57-B2D9-5E2603462AC4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FFF32304-401B-499E-A87B-A91D39A2C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201" y="286602"/>
            <a:ext cx="15210823" cy="1196220"/>
          </a:xfrm>
        </p:spPr>
        <p:txBody>
          <a:bodyPr/>
          <a:lstStyle/>
          <a:p>
            <a:r>
              <a:rPr lang="ru-RU" sz="4800" b="0" dirty="0"/>
              <a:t>Почтовый эквайринг - поддержка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260218" y="3698085"/>
            <a:ext cx="4267510" cy="17543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dirty="0"/>
              <a:t>Подключение по </a:t>
            </a:r>
            <a:r>
              <a:rPr lang="en-US" sz="2400" dirty="0"/>
              <a:t>API –</a:t>
            </a:r>
            <a:r>
              <a:rPr lang="ru-RU" sz="2400" dirty="0"/>
              <a:t> консультация </a:t>
            </a:r>
            <a:r>
              <a:rPr lang="en-US" sz="2400" dirty="0"/>
              <a:t>IT</a:t>
            </a:r>
            <a:endParaRPr lang="ru-RU" sz="2400" dirty="0"/>
          </a:p>
          <a:p>
            <a:pPr marL="180000"/>
            <a:r>
              <a:rPr lang="ru-RU" sz="2400" dirty="0"/>
              <a:t>Контакты в соответствии с договором</a:t>
            </a:r>
          </a:p>
          <a:p>
            <a:pPr marL="180000"/>
            <a:endParaRPr lang="ru-RU" sz="18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258252" y="1689138"/>
            <a:ext cx="4104570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2400" b="1" dirty="0"/>
              <a:t>Юридические лица и индивидуальные предприниматели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2086182" y="1682482"/>
            <a:ext cx="514780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2400" b="1" dirty="0"/>
              <a:t>Менеджеры Почты (</a:t>
            </a:r>
            <a:r>
              <a:rPr lang="en-US" sz="2400" b="1" dirty="0"/>
              <a:t>Sales)</a:t>
            </a:r>
            <a:endParaRPr lang="ru-RU" sz="2400" b="1" dirty="0"/>
          </a:p>
        </p:txBody>
      </p:sp>
      <p:grpSp>
        <p:nvGrpSpPr>
          <p:cNvPr id="22" name="Группа 21"/>
          <p:cNvGrpSpPr/>
          <p:nvPr/>
        </p:nvGrpSpPr>
        <p:grpSpPr>
          <a:xfrm>
            <a:off x="673072" y="1719329"/>
            <a:ext cx="288032" cy="288032"/>
            <a:chOff x="1548235" y="3528368"/>
            <a:chExt cx="288032" cy="288032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1548235" y="3528368"/>
              <a:ext cx="288032" cy="2880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1620243" y="3600376"/>
              <a:ext cx="144016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34" name="Прямая соединительная линия 33"/>
          <p:cNvCxnSpPr>
            <a:cxnSpLocks/>
          </p:cNvCxnSpPr>
          <p:nvPr/>
        </p:nvCxnSpPr>
        <p:spPr>
          <a:xfrm>
            <a:off x="797130" y="1976397"/>
            <a:ext cx="8769" cy="86856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747293" y="2844962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18961422" y="7416800"/>
            <a:ext cx="876845" cy="87684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6756469" y="1673876"/>
            <a:ext cx="3960424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2400" b="1" dirty="0"/>
              <a:t>Физические лица - покупатели</a:t>
            </a:r>
          </a:p>
        </p:txBody>
      </p:sp>
      <p:grpSp>
        <p:nvGrpSpPr>
          <p:cNvPr id="47" name="Группа 46">
            <a:extLst>
              <a:ext uri="{FF2B5EF4-FFF2-40B4-BE49-F238E27FC236}">
                <a16:creationId xmlns:a16="http://schemas.microsoft.com/office/drawing/2014/main" xmlns="" id="{9C835505-E62B-0D7D-6E3C-0BD562EF6FFA}"/>
              </a:ext>
            </a:extLst>
          </p:cNvPr>
          <p:cNvGrpSpPr/>
          <p:nvPr/>
        </p:nvGrpSpPr>
        <p:grpSpPr>
          <a:xfrm>
            <a:off x="5814864" y="1688365"/>
            <a:ext cx="288032" cy="288032"/>
            <a:chOff x="1548235" y="3528368"/>
            <a:chExt cx="288032" cy="288032"/>
          </a:xfrm>
        </p:grpSpPr>
        <p:sp>
          <p:nvSpPr>
            <p:cNvPr id="48" name="Прямоугольник 47">
              <a:extLst>
                <a:ext uri="{FF2B5EF4-FFF2-40B4-BE49-F238E27FC236}">
                  <a16:creationId xmlns:a16="http://schemas.microsoft.com/office/drawing/2014/main" xmlns="" id="{8E162A22-12B7-696B-F7AA-43ECECFE11F9}"/>
                </a:ext>
              </a:extLst>
            </p:cNvPr>
            <p:cNvSpPr/>
            <p:nvPr/>
          </p:nvSpPr>
          <p:spPr>
            <a:xfrm>
              <a:off x="1548235" y="3528368"/>
              <a:ext cx="288032" cy="2880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Прямоугольник 48">
              <a:extLst>
                <a:ext uri="{FF2B5EF4-FFF2-40B4-BE49-F238E27FC236}">
                  <a16:creationId xmlns:a16="http://schemas.microsoft.com/office/drawing/2014/main" xmlns="" id="{6F2A2629-94A0-D33E-0D5C-BF7C3091A04C}"/>
                </a:ext>
              </a:extLst>
            </p:cNvPr>
            <p:cNvSpPr/>
            <p:nvPr/>
          </p:nvSpPr>
          <p:spPr>
            <a:xfrm>
              <a:off x="1620243" y="3600376"/>
              <a:ext cx="144016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xmlns="" id="{061BC910-00B7-FAB6-ED59-4F1962F446FD}"/>
              </a:ext>
            </a:extLst>
          </p:cNvPr>
          <p:cNvCxnSpPr>
            <a:cxnSpLocks/>
          </p:cNvCxnSpPr>
          <p:nvPr/>
        </p:nvCxnSpPr>
        <p:spPr>
          <a:xfrm>
            <a:off x="5938922" y="1945433"/>
            <a:ext cx="8769" cy="86856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xmlns="" id="{C5BC136D-A2D7-AB1E-EFA3-39DA659CB7AF}"/>
              </a:ext>
            </a:extLst>
          </p:cNvPr>
          <p:cNvSpPr/>
          <p:nvPr/>
        </p:nvSpPr>
        <p:spPr>
          <a:xfrm>
            <a:off x="5889085" y="2813998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3" name="Группа 52">
            <a:extLst>
              <a:ext uri="{FF2B5EF4-FFF2-40B4-BE49-F238E27FC236}">
                <a16:creationId xmlns:a16="http://schemas.microsoft.com/office/drawing/2014/main" xmlns="" id="{4CF0E8D7-CB29-F77D-1EC0-5A8C1736BC00}"/>
              </a:ext>
            </a:extLst>
          </p:cNvPr>
          <p:cNvGrpSpPr/>
          <p:nvPr/>
        </p:nvGrpSpPr>
        <p:grpSpPr>
          <a:xfrm>
            <a:off x="10989306" y="1640672"/>
            <a:ext cx="288032" cy="288032"/>
            <a:chOff x="1548235" y="3528368"/>
            <a:chExt cx="288032" cy="288032"/>
          </a:xfrm>
        </p:grpSpPr>
        <p:sp>
          <p:nvSpPr>
            <p:cNvPr id="54" name="Прямоугольник 53">
              <a:extLst>
                <a:ext uri="{FF2B5EF4-FFF2-40B4-BE49-F238E27FC236}">
                  <a16:creationId xmlns:a16="http://schemas.microsoft.com/office/drawing/2014/main" xmlns="" id="{E4C4533C-ED9C-52C8-62F2-960227FA48CC}"/>
                </a:ext>
              </a:extLst>
            </p:cNvPr>
            <p:cNvSpPr/>
            <p:nvPr/>
          </p:nvSpPr>
          <p:spPr>
            <a:xfrm>
              <a:off x="1548235" y="3528368"/>
              <a:ext cx="288032" cy="2880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Прямоугольник 54">
              <a:extLst>
                <a:ext uri="{FF2B5EF4-FFF2-40B4-BE49-F238E27FC236}">
                  <a16:creationId xmlns:a16="http://schemas.microsoft.com/office/drawing/2014/main" xmlns="" id="{8A6B7F60-0106-04F6-EC8F-6C85C46E0D4F}"/>
                </a:ext>
              </a:extLst>
            </p:cNvPr>
            <p:cNvSpPr/>
            <p:nvPr/>
          </p:nvSpPr>
          <p:spPr>
            <a:xfrm>
              <a:off x="1620243" y="3600376"/>
              <a:ext cx="144016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xmlns="" id="{6BFEC04D-E8D3-EBDF-B5BE-46F3A48D5032}"/>
              </a:ext>
            </a:extLst>
          </p:cNvPr>
          <p:cNvCxnSpPr>
            <a:cxnSpLocks/>
          </p:cNvCxnSpPr>
          <p:nvPr/>
        </p:nvCxnSpPr>
        <p:spPr>
          <a:xfrm>
            <a:off x="11113364" y="1897740"/>
            <a:ext cx="8769" cy="86856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xmlns="" id="{3019869F-26F1-42D4-A644-EC5275A67904}"/>
              </a:ext>
            </a:extLst>
          </p:cNvPr>
          <p:cNvSpPr/>
          <p:nvPr/>
        </p:nvSpPr>
        <p:spPr>
          <a:xfrm>
            <a:off x="11063527" y="2766305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xmlns="" id="{A1F0D64C-D2F0-300D-2340-4762DBBA8159}"/>
              </a:ext>
            </a:extLst>
          </p:cNvPr>
          <p:cNvCxnSpPr>
            <a:cxnSpLocks/>
            <a:stCxn id="77" idx="2"/>
            <a:endCxn id="63" idx="0"/>
          </p:cNvCxnSpPr>
          <p:nvPr/>
        </p:nvCxnSpPr>
        <p:spPr>
          <a:xfrm>
            <a:off x="817088" y="4259074"/>
            <a:ext cx="2213" cy="165593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xmlns="" id="{21D89302-B3C2-9EA2-87EB-F9BA64B8DEE2}"/>
              </a:ext>
            </a:extLst>
          </p:cNvPr>
          <p:cNvSpPr/>
          <p:nvPr/>
        </p:nvSpPr>
        <p:spPr>
          <a:xfrm>
            <a:off x="747293" y="5915011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рямоугольник 76">
            <a:extLst>
              <a:ext uri="{FF2B5EF4-FFF2-40B4-BE49-F238E27FC236}">
                <a16:creationId xmlns:a16="http://schemas.microsoft.com/office/drawing/2014/main" xmlns="" id="{6305EDD4-F312-8BAB-A309-B63370BD8244}"/>
              </a:ext>
            </a:extLst>
          </p:cNvPr>
          <p:cNvSpPr/>
          <p:nvPr/>
        </p:nvSpPr>
        <p:spPr>
          <a:xfrm>
            <a:off x="745080" y="4115058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2" name="Прямая соединительная линия 81">
            <a:extLst>
              <a:ext uri="{FF2B5EF4-FFF2-40B4-BE49-F238E27FC236}">
                <a16:creationId xmlns:a16="http://schemas.microsoft.com/office/drawing/2014/main" xmlns="" id="{39740939-8B61-1B19-AC36-C19E05003CFE}"/>
              </a:ext>
            </a:extLst>
          </p:cNvPr>
          <p:cNvCxnSpPr>
            <a:cxnSpLocks/>
            <a:stCxn id="84" idx="2"/>
            <a:endCxn id="83" idx="0"/>
          </p:cNvCxnSpPr>
          <p:nvPr/>
        </p:nvCxnSpPr>
        <p:spPr>
          <a:xfrm>
            <a:off x="5925510" y="4256173"/>
            <a:ext cx="2213" cy="165593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Прямоугольник 82">
            <a:extLst>
              <a:ext uri="{FF2B5EF4-FFF2-40B4-BE49-F238E27FC236}">
                <a16:creationId xmlns:a16="http://schemas.microsoft.com/office/drawing/2014/main" xmlns="" id="{A8919503-92E4-147E-06F3-260686612005}"/>
              </a:ext>
            </a:extLst>
          </p:cNvPr>
          <p:cNvSpPr/>
          <p:nvPr/>
        </p:nvSpPr>
        <p:spPr>
          <a:xfrm>
            <a:off x="5855715" y="5912110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Прямоугольник 83">
            <a:extLst>
              <a:ext uri="{FF2B5EF4-FFF2-40B4-BE49-F238E27FC236}">
                <a16:creationId xmlns:a16="http://schemas.microsoft.com/office/drawing/2014/main" xmlns="" id="{AE13234B-DD6F-9A0A-97D5-B611F3ABDE48}"/>
              </a:ext>
            </a:extLst>
          </p:cNvPr>
          <p:cNvSpPr/>
          <p:nvPr/>
        </p:nvSpPr>
        <p:spPr>
          <a:xfrm>
            <a:off x="5853502" y="4112157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5" name="Прямая соединительная линия 84">
            <a:extLst>
              <a:ext uri="{FF2B5EF4-FFF2-40B4-BE49-F238E27FC236}">
                <a16:creationId xmlns:a16="http://schemas.microsoft.com/office/drawing/2014/main" xmlns="" id="{41BB1117-85EE-2294-93F6-5C67BEC08395}"/>
              </a:ext>
            </a:extLst>
          </p:cNvPr>
          <p:cNvCxnSpPr>
            <a:cxnSpLocks/>
            <a:stCxn id="87" idx="2"/>
            <a:endCxn id="86" idx="0"/>
          </p:cNvCxnSpPr>
          <p:nvPr/>
        </p:nvCxnSpPr>
        <p:spPr>
          <a:xfrm>
            <a:off x="11132601" y="4256173"/>
            <a:ext cx="2213" cy="165593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Прямоугольник 85">
            <a:extLst>
              <a:ext uri="{FF2B5EF4-FFF2-40B4-BE49-F238E27FC236}">
                <a16:creationId xmlns:a16="http://schemas.microsoft.com/office/drawing/2014/main" xmlns="" id="{347F4936-BDC1-C57B-5EB9-CA1943A56AA3}"/>
              </a:ext>
            </a:extLst>
          </p:cNvPr>
          <p:cNvSpPr/>
          <p:nvPr/>
        </p:nvSpPr>
        <p:spPr>
          <a:xfrm>
            <a:off x="11062806" y="5912110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Прямоугольник 86">
            <a:extLst>
              <a:ext uri="{FF2B5EF4-FFF2-40B4-BE49-F238E27FC236}">
                <a16:creationId xmlns:a16="http://schemas.microsoft.com/office/drawing/2014/main" xmlns="" id="{BE0DDC2A-D956-D932-8C1B-E41F40923714}"/>
              </a:ext>
            </a:extLst>
          </p:cNvPr>
          <p:cNvSpPr/>
          <p:nvPr/>
        </p:nvSpPr>
        <p:spPr>
          <a:xfrm>
            <a:off x="11060593" y="4112157"/>
            <a:ext cx="144016" cy="1440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CE1AF4A-B60B-9D2C-61C5-1AB759937C52}"/>
              </a:ext>
            </a:extLst>
          </p:cNvPr>
          <p:cNvSpPr/>
          <p:nvPr/>
        </p:nvSpPr>
        <p:spPr>
          <a:xfrm>
            <a:off x="1150831" y="5554231"/>
            <a:ext cx="4267510" cy="21236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dirty="0"/>
              <a:t>Установка защищенного канала связи – консультация АИБ и УЦ</a:t>
            </a:r>
          </a:p>
          <a:p>
            <a:pPr marL="180000"/>
            <a:r>
              <a:rPr lang="ru-RU" sz="2400" dirty="0"/>
              <a:t>Контакты в соответствии с договором</a:t>
            </a:r>
          </a:p>
          <a:p>
            <a:pPr marL="180000"/>
            <a:endParaRPr lang="ru-RU" sz="1800" b="1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563C1A14-6611-8BB1-3653-B1D9D339D31F}"/>
              </a:ext>
            </a:extLst>
          </p:cNvPr>
          <p:cNvSpPr/>
          <p:nvPr/>
        </p:nvSpPr>
        <p:spPr>
          <a:xfrm>
            <a:off x="1176782" y="7658787"/>
            <a:ext cx="4267510" cy="22159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dirty="0"/>
              <a:t>Отчетность, сверка и работа по обращениям осуществляется Цехом выплаты переводов</a:t>
            </a:r>
          </a:p>
          <a:p>
            <a:pPr marL="180000"/>
            <a:r>
              <a:rPr lang="ru-RU" sz="2400" dirty="0"/>
              <a:t>Контакты в соответствии с договором</a:t>
            </a:r>
            <a:endParaRPr lang="ru-RU" sz="1800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4147ABAC-4954-3140-50D4-60F6B0BE07BF}"/>
              </a:ext>
            </a:extLst>
          </p:cNvPr>
          <p:cNvSpPr/>
          <p:nvPr/>
        </p:nvSpPr>
        <p:spPr>
          <a:xfrm>
            <a:off x="6434892" y="3693641"/>
            <a:ext cx="3960424" cy="21236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dirty="0"/>
              <a:t>Юридическое лицо на сайте и/или мобильном приложении которого были приобретены работы/товары/услуги</a:t>
            </a:r>
          </a:p>
          <a:p>
            <a:endParaRPr lang="ru-RU" sz="1800" b="1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36B78150-8A1D-194E-3FF2-1652EF3CEF5E}"/>
              </a:ext>
            </a:extLst>
          </p:cNvPr>
          <p:cNvSpPr/>
          <p:nvPr/>
        </p:nvSpPr>
        <p:spPr>
          <a:xfrm>
            <a:off x="11944107" y="7480777"/>
            <a:ext cx="4396709" cy="21236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b="1" dirty="0"/>
              <a:t>Важно!</a:t>
            </a:r>
          </a:p>
          <a:p>
            <a:pPr marL="180000"/>
            <a:r>
              <a:rPr lang="ru-RU" sz="2400" dirty="0"/>
              <a:t>Выручка от оказания услуги отражается на статье БДР - 1.1.4.1. Денежные переводы (без пенсий и НП)</a:t>
            </a:r>
          </a:p>
          <a:p>
            <a:endParaRPr lang="ru-RU" sz="18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21B0AE3A-4B79-6363-AF08-E011697AC2CE}"/>
              </a:ext>
            </a:extLst>
          </p:cNvPr>
          <p:cNvSpPr/>
          <p:nvPr/>
        </p:nvSpPr>
        <p:spPr>
          <a:xfrm>
            <a:off x="11885960" y="3688361"/>
            <a:ext cx="4853759" cy="22159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000"/>
            <a:r>
              <a:rPr lang="ru-RU" sz="2400" dirty="0"/>
              <a:t>Департамент по развитию продукта «Переводы»</a:t>
            </a:r>
          </a:p>
          <a:p>
            <a:pPr marL="180000"/>
            <a:r>
              <a:rPr lang="ru-RU" sz="2400" dirty="0"/>
              <a:t>Контакты:</a:t>
            </a:r>
          </a:p>
          <a:p>
            <a:pPr marL="180000"/>
            <a:r>
              <a:rPr lang="en-US" sz="1800" dirty="0">
                <a:hlinkClick r:id="rId3"/>
              </a:rPr>
              <a:t>tatyana.razgonova@russianpost.ru</a:t>
            </a:r>
            <a:endParaRPr lang="ru-RU" sz="1800" dirty="0"/>
          </a:p>
          <a:p>
            <a:pPr marL="180000"/>
            <a:r>
              <a:rPr lang="ru-RU" sz="1800" dirty="0"/>
              <a:t>+7(914)410-26-26</a:t>
            </a:r>
          </a:p>
          <a:p>
            <a:pPr marL="180000"/>
            <a:r>
              <a:rPr lang="en-US" sz="1800" dirty="0">
                <a:hlinkClick r:id="rId4"/>
              </a:rPr>
              <a:t>Tikhonova.Irina@russianpost.ru</a:t>
            </a:r>
            <a:r>
              <a:rPr lang="ru-RU" sz="1800" dirty="0"/>
              <a:t> </a:t>
            </a:r>
          </a:p>
          <a:p>
            <a:pPr marL="180000"/>
            <a:r>
              <a:rPr lang="ru-RU" sz="1800" dirty="0"/>
              <a:t>+7(910)442-67-87</a:t>
            </a:r>
          </a:p>
        </p:txBody>
      </p:sp>
    </p:spTree>
    <p:extLst>
      <p:ext uri="{BB962C8B-B14F-4D97-AF65-F5344CB8AC3E}">
        <p14:creationId xmlns:p14="http://schemas.microsoft.com/office/powerpoint/2010/main" xmlns="" val="3261393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7CCD23E-997B-4E57-B2D9-5E2603462AC4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FFF32304-401B-499E-A87B-A91D39A2C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201" y="286602"/>
            <a:ext cx="15210823" cy="1196220"/>
          </a:xfrm>
        </p:spPr>
        <p:txBody>
          <a:bodyPr/>
          <a:lstStyle/>
          <a:p>
            <a:r>
              <a:rPr lang="ru-RU" sz="4800" b="0" dirty="0"/>
              <a:t>Почтовый эквайринг – </a:t>
            </a:r>
            <a:r>
              <a:rPr lang="ru-RU" sz="3600" b="0" dirty="0"/>
              <a:t>вопросы/ответы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18961422" y="7416800"/>
            <a:ext cx="876845" cy="87684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85E613CF-3728-BAB1-14AE-ACECFEFF2E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97262293"/>
              </p:ext>
            </p:extLst>
          </p:nvPr>
        </p:nvGraphicFramePr>
        <p:xfrm>
          <a:off x="739201" y="1656064"/>
          <a:ext cx="16579014" cy="7561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9507">
                  <a:extLst>
                    <a:ext uri="{9D8B030D-6E8A-4147-A177-3AD203B41FA5}">
                      <a16:colId xmlns:a16="http://schemas.microsoft.com/office/drawing/2014/main" xmlns="" val="3579729652"/>
                    </a:ext>
                  </a:extLst>
                </a:gridCol>
                <a:gridCol w="8289507">
                  <a:extLst>
                    <a:ext uri="{9D8B030D-6E8A-4147-A177-3AD203B41FA5}">
                      <a16:colId xmlns:a16="http://schemas.microsoft.com/office/drawing/2014/main" xmlns="" val="1037228752"/>
                    </a:ext>
                  </a:extLst>
                </a:gridCol>
              </a:tblGrid>
              <a:tr h="1080150"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</a:pPr>
                      <a:r>
                        <a:rPr lang="ru-RU" sz="1800" dirty="0"/>
                        <a:t>Вопрос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</a:pPr>
                      <a:r>
                        <a:rPr lang="ru-RU" sz="1800" dirty="0"/>
                        <a:t>Ответ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15754808"/>
                  </a:ext>
                </a:extLst>
              </a:tr>
              <a:tr h="108015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5173931"/>
                  </a:ext>
                </a:extLst>
              </a:tr>
              <a:tr h="108015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28606879"/>
                  </a:ext>
                </a:extLst>
              </a:tr>
              <a:tr h="1080150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08305097"/>
                  </a:ext>
                </a:extLst>
              </a:tr>
              <a:tr h="1080150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17378135"/>
                  </a:ext>
                </a:extLst>
              </a:tr>
              <a:tr h="1080150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73069941"/>
                  </a:ext>
                </a:extLst>
              </a:tr>
              <a:tr h="1080150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1308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31820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xmlns="" id="{8571BF9D-AA95-4F49-B259-2660AD29F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109" y="97383"/>
            <a:ext cx="18177933" cy="102250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C6849F1E-4A54-4047-9B51-1E64AE5916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034" y="9473755"/>
            <a:ext cx="1988211" cy="269829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BC45C-9841-4A53-8283-9CEA96FACF6E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000244" y="4896514"/>
            <a:ext cx="1215767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8000" dirty="0">
                <a:solidFill>
                  <a:schemeClr val="bg1"/>
                </a:solidFill>
              </a:rPr>
              <a:t>Спасибо за внимание</a:t>
            </a:r>
          </a:p>
          <a:p>
            <a:r>
              <a:rPr lang="ru-RU" sz="3200" dirty="0">
                <a:solidFill>
                  <a:schemeClr val="bg1"/>
                </a:solidFill>
              </a:rPr>
              <a:t>   Контакты менеджера (ФИО/сотовый тел/электронный адрес)</a:t>
            </a:r>
          </a:p>
          <a:p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89944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1">
      <a:dk1>
        <a:srgbClr val="000000"/>
      </a:dk1>
      <a:lt1>
        <a:srgbClr val="FFFFFF"/>
      </a:lt1>
      <a:dk2>
        <a:srgbClr val="355AE4"/>
      </a:dk2>
      <a:lt2>
        <a:srgbClr val="EEECE1"/>
      </a:lt2>
      <a:accent1>
        <a:srgbClr val="355AE4"/>
      </a:accent1>
      <a:accent2>
        <a:srgbClr val="FF5A00"/>
      </a:accent2>
      <a:accent3>
        <a:srgbClr val="E7E7E7"/>
      </a:accent3>
      <a:accent4>
        <a:srgbClr val="A7A7A7"/>
      </a:accent4>
      <a:accent5>
        <a:srgbClr val="FF8200"/>
      </a:accent5>
      <a:accent6>
        <a:srgbClr val="FAAA14"/>
      </a:accent6>
      <a:hlink>
        <a:srgbClr val="0000FF"/>
      </a:hlink>
      <a:folHlink>
        <a:srgbClr val="800080"/>
      </a:folHlink>
    </a:clrScheme>
    <a:fontScheme name="Другая 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31470</TotalTime>
  <Words>710</Words>
  <Application>Microsoft Office PowerPoint</Application>
  <PresentationFormat>Произвольный</PresentationFormat>
  <Paragraphs>153</Paragraphs>
  <Slides>9</Slides>
  <Notes>6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think-cell Slide</vt:lpstr>
      <vt:lpstr>Почтовый эквайринг</vt:lpstr>
      <vt:lpstr>Почтовый эквайринг – это оплата в онлайне почтовым переводом товаров /работ /услуг реализуемых на сайте и/или мобильном приложении юридического лица</vt:lpstr>
      <vt:lpstr>Вам будет интересен Почтовый эквайринг если вы</vt:lpstr>
      <vt:lpstr>Преимущества Почтового эквайринга</vt:lpstr>
      <vt:lpstr>Почтовый эквайринг – сравнение тарифа с конкурентами</vt:lpstr>
      <vt:lpstr>Для подключения к Почтовому эквайрингу 4 простых шага</vt:lpstr>
      <vt:lpstr>Почтовый эквайринг - поддержка</vt:lpstr>
      <vt:lpstr>Почтовый эквайринг – вопросы/ответы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</dc:creator>
  <cp:lastModifiedBy>Сергей</cp:lastModifiedBy>
  <cp:revision>360</cp:revision>
  <dcterms:created xsi:type="dcterms:W3CDTF">2021-07-19T08:04:33Z</dcterms:created>
  <dcterms:modified xsi:type="dcterms:W3CDTF">2024-04-18T11:39:37Z</dcterms:modified>
</cp:coreProperties>
</file>