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80" r:id="rId5"/>
    <p:sldId id="263" r:id="rId6"/>
    <p:sldId id="269" r:id="rId7"/>
    <p:sldId id="287" r:id="rId8"/>
    <p:sldId id="271" r:id="rId9"/>
    <p:sldId id="270" r:id="rId10"/>
    <p:sldId id="292" r:id="rId11"/>
    <p:sldId id="282" r:id="rId12"/>
    <p:sldId id="290" r:id="rId13"/>
    <p:sldId id="268" r:id="rId14"/>
    <p:sldId id="286" r:id="rId15"/>
    <p:sldId id="289" r:id="rId16"/>
    <p:sldId id="294" r:id="rId17"/>
    <p:sldId id="275" r:id="rId18"/>
    <p:sldId id="276" r:id="rId19"/>
    <p:sldId id="293" r:id="rId20"/>
    <p:sldId id="277" r:id="rId21"/>
  </p:sldIdLst>
  <p:sldSz cx="12192000" cy="6858000"/>
  <p:notesSz cx="6858000" cy="9144000"/>
  <p:embeddedFontLst>
    <p:embeddedFont>
      <p:font typeface="Calibri Light" pitchFamily="34" charset="0"/>
      <p:regular r:id="rId23"/>
      <p:italic r:id="rId24"/>
    </p:embeddedFont>
    <p:embeddedFont>
      <p:font typeface="Roboto Condensed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C4F"/>
    <a:srgbClr val="CC0000"/>
    <a:srgbClr val="273787"/>
    <a:srgbClr val="A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7" autoAdjust="0"/>
    <p:restoredTop sz="94660"/>
  </p:normalViewPr>
  <p:slideViewPr>
    <p:cSldViewPr snapToGrid="0">
      <p:cViewPr>
        <p:scale>
          <a:sx n="75" d="100"/>
          <a:sy n="75" d="100"/>
        </p:scale>
        <p:origin x="-7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518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17.jpg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17.jpg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17.jpg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ru-RU" sz="1800" b="1" dirty="0" smtClean="0">
                <a:solidFill>
                  <a:schemeClr val="tx1"/>
                </a:solidFill>
              </a:rPr>
              <a:t>Общий рынок</a:t>
            </a:r>
            <a:endParaRPr lang="tr-TR" sz="18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569776723153688"/>
          <c:y val="0.11832947580223077"/>
          <c:w val="0.8605775205768097"/>
          <c:h val="0.7235293647654773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'imal-ithal'!$A$11</c:f>
              <c:strCache>
                <c:ptCount val="1"/>
                <c:pt idx="0">
                  <c:v>Отечественные ЛС</c:v>
                </c:pt>
              </c:strCache>
            </c:strRef>
          </c:tx>
          <c:spPr>
            <a:solidFill>
              <a:srgbClr val="033C4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879757217848149E-3"/>
                  <c:y val="-6.704045534692865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45</a:t>
                    </a:r>
                    <a:r>
                      <a:rPr lang="en-US" sz="1100" b="1" i="0" u="none" strike="noStrike" kern="1200" baseline="0" dirty="0" smtClean="0">
                        <a:solidFill>
                          <a:prstClr val="white"/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rPr>
                      <a:t>%</a:t>
                    </a:r>
                    <a:endParaRPr lang="en-US" dirty="0" smtClean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EB1-4990-8807-7D4E1512B7E4}"/>
                </c:ext>
              </c:extLst>
            </c:dLbl>
            <c:dLbl>
              <c:idx val="1"/>
              <c:layout>
                <c:manualLayout>
                  <c:x val="-4.5088360662353587E-4"/>
                  <c:y val="-3.67653814962627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EB1-4990-8807-7D4E1512B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'imal-ithal'!$B$10:$C$10</c:f>
              <c:strCache>
                <c:ptCount val="2"/>
                <c:pt idx="0">
                  <c:v>Объем (%)</c:v>
                </c:pt>
                <c:pt idx="1">
                  <c:v>Стоимость (%) </c:v>
                </c:pt>
              </c:strCache>
            </c:strRef>
          </c:cat>
          <c:val>
            <c:numRef>
              <c:f>'imal-ithal'!$B$11:$C$11</c:f>
              <c:numCache>
                <c:formatCode>0%</c:formatCode>
                <c:ptCount val="2"/>
                <c:pt idx="0">
                  <c:v>0.45</c:v>
                </c:pt>
                <c:pt idx="1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B1-4990-8807-7D4E1512B7E4}"/>
            </c:ext>
          </c:extLst>
        </c:ser>
        <c:ser>
          <c:idx val="1"/>
          <c:order val="1"/>
          <c:tx>
            <c:strRef>
              <c:f>'imal-ithal'!$A$12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CF112B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228011322983552E-4"/>
                  <c:y val="7.31192847469404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EB1-4990-8807-7D4E1512B7E4}"/>
                </c:ext>
              </c:extLst>
            </c:dLbl>
            <c:dLbl>
              <c:idx val="1"/>
              <c:layout>
                <c:manualLayout>
                  <c:x val="4.7349081364829399E-3"/>
                  <c:y val="-1.52973881143957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EB1-4990-8807-7D4E1512B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'imal-ithal'!$B$10:$C$10</c:f>
              <c:strCache>
                <c:ptCount val="2"/>
                <c:pt idx="0">
                  <c:v>Объем (%)</c:v>
                </c:pt>
                <c:pt idx="1">
                  <c:v>Стоимость (%) </c:v>
                </c:pt>
              </c:strCache>
            </c:strRef>
          </c:cat>
          <c:val>
            <c:numRef>
              <c:f>'imal-ithal'!$B$12:$C$12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0.45112000000000002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B1-4990-8807-7D4E1512B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1832960"/>
        <c:axId val="120364352"/>
      </c:barChart>
      <c:catAx>
        <c:axId val="12183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20364352"/>
        <c:crosses val="autoZero"/>
        <c:auto val="1"/>
        <c:lblAlgn val="ctr"/>
        <c:lblOffset val="100"/>
        <c:noMultiLvlLbl val="0"/>
      </c:catAx>
      <c:valAx>
        <c:axId val="120364352"/>
        <c:scaling>
          <c:orientation val="minMax"/>
          <c:max val="1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ru-RU"/>
          </a:p>
        </c:txPr>
        <c:crossAx val="12183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42785096905185"/>
          <c:y val="0.92632038055804322"/>
          <c:w val="0.47609452094909011"/>
          <c:h val="3.8493000868138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 Condensed" panose="02000000000000000000" pitchFamily="2" charset="0"/>
          <a:ea typeface="Roboto Condensed" panose="02000000000000000000" pitchFamily="2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>Динамика роста производственных площадок</a:t>
            </a:r>
            <a:endParaRPr lang="en-US" sz="1400" b="1" i="0" u="none" strike="noStrike" kern="1200" baseline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c:rich>
      </c:tx>
      <c:layout>
        <c:manualLayout>
          <c:xMode val="edge"/>
          <c:yMode val="edge"/>
          <c:x val="0.12965531443510142"/>
          <c:y val="1.273455026814482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Dynamics of growth of domestic pharmaceutical enterprises in the Republic of Uzbekistan for the period 1991 - 2019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33C4F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5A6-4321-A5E9-D985F2DD08C9}"/>
              </c:ext>
            </c:extLst>
          </c:dPt>
          <c:dPt>
            <c:idx val="1"/>
            <c:invertIfNegative val="0"/>
            <c:bubble3D val="0"/>
            <c:spPr>
              <a:solidFill>
                <a:srgbClr val="AE0000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5A6-4321-A5E9-D985F2DD08C9}"/>
              </c:ext>
            </c:extLst>
          </c:dPt>
          <c:dLbls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150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A6-4321-A5E9-D985F2DD08C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A6-4321-A5E9-D985F2DD0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135</c:v>
                </c:pt>
                <c:pt idx="1">
                  <c:v>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5A6-4321-A5E9-D985F2DD0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60187904"/>
        <c:axId val="128036224"/>
      </c:barChart>
      <c:catAx>
        <c:axId val="16018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36224"/>
        <c:crosses val="autoZero"/>
        <c:auto val="1"/>
        <c:lblAlgn val="ctr"/>
        <c:lblOffset val="100"/>
        <c:noMultiLvlLbl val="0"/>
      </c:catAx>
      <c:valAx>
        <c:axId val="1280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187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 w="9525" cap="flat" cmpd="sng" algn="ctr">
      <a:solidFill>
        <a:schemeClr val="lt1">
          <a:hueOff val="0"/>
          <a:satOff val="0"/>
          <a:lumOff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4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4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4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4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>в количественном выражении)</a:t>
            </a:r>
            <a:endParaRPr lang="en-US" sz="1400" b="0" i="1" u="none" strike="noStrike" kern="1200" baseline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c:rich>
      </c:tx>
      <c:layout>
        <c:manualLayout>
          <c:xMode val="edge"/>
          <c:yMode val="edge"/>
          <c:x val="0.16347846716988312"/>
          <c:y val="2.70747514035801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Dynamics of growth of domestic pharmaceutical enterprises in the Republic of Uzbekistan for the period 1991 - 2019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33C4F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28-4566-B930-2C4C9C8838CB}"/>
              </c:ext>
            </c:extLst>
          </c:dPt>
          <c:dPt>
            <c:idx val="1"/>
            <c:invertIfNegative val="0"/>
            <c:bubble3D val="0"/>
            <c:spPr>
              <a:solidFill>
                <a:srgbClr val="AE0000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28-4566-B930-2C4C9C8838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</c:v>
                </c:pt>
                <c:pt idx="1">
                  <c:v>203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A28-4566-B930-2C4C9C883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27781888"/>
        <c:axId val="128038528"/>
      </c:barChart>
      <c:catAx>
        <c:axId val="12778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38528"/>
        <c:crosses val="autoZero"/>
        <c:auto val="1"/>
        <c:lblAlgn val="ctr"/>
        <c:lblOffset val="100"/>
        <c:noMultiLvlLbl val="0"/>
      </c:catAx>
      <c:valAx>
        <c:axId val="12803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818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 w="9525" cap="flat" cmpd="sng" algn="ctr">
      <a:solidFill>
        <a:schemeClr val="lt1">
          <a:hueOff val="0"/>
          <a:satOff val="0"/>
          <a:lumOff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/>
            </a:r>
            <a:br>
              <a:rPr lang="ru-RU" sz="16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</a:br>
            <a:r>
              <a:rPr lang="ru-RU" sz="16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/>
            </a:r>
            <a:br>
              <a:rPr lang="ru-RU" sz="16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</a:br>
            <a:endParaRPr lang="ru-RU" sz="16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1600" b="0" i="1" u="none" strike="noStrike" kern="1200" baseline="0" dirty="0" smtClean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  <a:p>
            <a:pPr algn="ctr"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>(в финансовом выражении,</a:t>
            </a:r>
            <a:br>
              <a:rPr lang="ru-RU" sz="14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</a:br>
            <a:r>
              <a:rPr lang="ru-RU" sz="1400" b="0" i="1" u="none" strike="noStrike" kern="1200" baseline="0" dirty="0" smtClean="0">
                <a:solidFill>
                  <a:schemeClr val="tx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rPr>
              <a:t>млн. долл. США)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Roboto Condensed" panose="020B0604020202020204" charset="0"/>
              <a:ea typeface="Roboto Condensed" panose="020B0604020202020204" charset="0"/>
              <a:cs typeface="+mn-cs"/>
            </a:endParaRPr>
          </a:p>
        </c:rich>
      </c:tx>
      <c:layout>
        <c:manualLayout>
          <c:xMode val="edge"/>
          <c:yMode val="edge"/>
          <c:x val="0.23493318990979506"/>
          <c:y val="1.75146173132899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Dynamics of growth of domestic pharmaceutical enterprises in the Republic of Uzbekistan for the period 1991 - 2019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33C4F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E1-43A0-A1FD-26F8B106422C}"/>
              </c:ext>
            </c:extLst>
          </c:dPt>
          <c:dPt>
            <c:idx val="1"/>
            <c:invertIfNegative val="0"/>
            <c:bubble3D val="0"/>
            <c:spPr>
              <a:solidFill>
                <a:srgbClr val="AE0000"/>
              </a:solidFill>
              <a:ln w="9525" cap="flat" cmpd="sng" algn="ctr">
                <a:noFill/>
                <a:round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E1-43A0-A1FD-26F8B10642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0" baseline="0">
                    <a:ln w="0"/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E1-43A0-A1FD-26F8B1064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88463104"/>
        <c:axId val="128040256"/>
      </c:barChart>
      <c:catAx>
        <c:axId val="18846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40256"/>
        <c:crosses val="autoZero"/>
        <c:auto val="1"/>
        <c:lblAlgn val="ctr"/>
        <c:lblOffset val="100"/>
        <c:noMultiLvlLbl val="0"/>
      </c:catAx>
      <c:valAx>
        <c:axId val="12804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463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0"/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  <a:ln w="9525" cap="flat" cmpd="sng" algn="ctr">
      <a:solidFill>
        <a:schemeClr val="lt1">
          <a:hueOff val="0"/>
          <a:satOff val="0"/>
          <a:lumOff val="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1600" u="none" cap="none" dirty="0" smtClean="0">
                <a:latin typeface="Roboto Condensed" panose="020B0604020202020204" charset="0"/>
                <a:ea typeface="Roboto Condensed" panose="020B0604020202020204" charset="0"/>
              </a:rPr>
              <a:t>Объем экспорта фармацевтической продукции </a:t>
            </a:r>
            <a:r>
              <a:rPr lang="ru-RU" sz="1400" b="0" i="1" u="none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(млн. долл. США)</a:t>
            </a:r>
            <a:endParaRPr lang="ru-RU" sz="1400" b="0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</c:rich>
      </c:tx>
      <c:layout>
        <c:manualLayout>
          <c:xMode val="edge"/>
          <c:yMode val="edge"/>
          <c:x val="0.12173867765447324"/>
          <c:y val="3.96807318859895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экспорта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023588397604143E-2"/>
                  <c:y val="-3.3404707400572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10-4D53-AD6D-3DC0DA1DFB8B}"/>
                </c:ext>
              </c:extLst>
            </c:dLbl>
            <c:dLbl>
              <c:idx val="1"/>
              <c:layout>
                <c:manualLayout>
                  <c:x val="-4.1613331987347776E-2"/>
                  <c:y val="-3.75802958256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010-4D53-AD6D-3DC0DA1DFB8B}"/>
                </c:ext>
              </c:extLst>
            </c:dLbl>
            <c:dLbl>
              <c:idx val="2"/>
              <c:layout>
                <c:manualLayout>
                  <c:x val="-4.8023588397604143E-2"/>
                  <c:y val="-3.758029582564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010-4D53-AD6D-3DC0DA1DFB8B}"/>
                </c:ext>
              </c:extLst>
            </c:dLbl>
            <c:dLbl>
              <c:idx val="3"/>
              <c:layout>
                <c:manualLayout>
                  <c:x val="-4.3750084124099871E-2"/>
                  <c:y val="-3.966809003818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010-4D53-AD6D-3DC0DA1DFB8B}"/>
                </c:ext>
              </c:extLst>
            </c:dLbl>
            <c:dLbl>
              <c:idx val="4"/>
              <c:layout>
                <c:manualLayout>
                  <c:x val="-5.2297092671108422E-2"/>
                  <c:y val="-3.7580295825644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010-4D53-AD6D-3DC0DA1DFB8B}"/>
                </c:ext>
              </c:extLst>
            </c:dLbl>
            <c:dLbl>
              <c:idx val="5"/>
              <c:layout>
                <c:manualLayout>
                  <c:x val="-4.8023588397604143E-2"/>
                  <c:y val="-3.966809003818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010-4D53-AD6D-3DC0DA1DF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effectLst/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</c:v>
                </c:pt>
                <c:pt idx="1">
                  <c:v>35</c:v>
                </c:pt>
                <c:pt idx="2">
                  <c:v>40</c:v>
                </c:pt>
                <c:pt idx="3">
                  <c:v>55</c:v>
                </c:pt>
                <c:pt idx="4">
                  <c:v>70</c:v>
                </c:pt>
                <c:pt idx="5">
                  <c:v>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010-4D53-AD6D-3DC0DA1DFB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88528640"/>
        <c:axId val="127379712"/>
      </c:lineChart>
      <c:catAx>
        <c:axId val="1885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100" baseline="0">
                <a:solidFill>
                  <a:schemeClr val="lt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27379712"/>
        <c:crosses val="autoZero"/>
        <c:auto val="1"/>
        <c:lblAlgn val="ctr"/>
        <c:lblOffset val="100"/>
        <c:noMultiLvlLbl val="0"/>
      </c:catAx>
      <c:valAx>
        <c:axId val="12737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8852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033C4F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r>
              <a:rPr lang="ru-RU" sz="1600" dirty="0" smtClean="0"/>
              <a:t>Ожидаемый рост отечественных фармацевтических предприятий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9835382157715341E-2"/>
          <c:y val="0.25475543698111547"/>
          <c:w val="0.94032923568456928"/>
          <c:h val="0.493504341631438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</c:v>
                </c:pt>
                <c:pt idx="1">
                  <c:v>196</c:v>
                </c:pt>
                <c:pt idx="2">
                  <c:v>203</c:v>
                </c:pt>
                <c:pt idx="3">
                  <c:v>209</c:v>
                </c:pt>
                <c:pt idx="4">
                  <c:v>215</c:v>
                </c:pt>
                <c:pt idx="5">
                  <c:v>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2B-4521-AF90-7E7B2370FC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Иностранные фармацевтические компании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4.109976498701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22B-4521-AF90-7E7B2370FC7E}"/>
                </c:ext>
              </c:extLst>
            </c:dLbl>
            <c:dLbl>
              <c:idx val="1"/>
              <c:layout>
                <c:manualLayout>
                  <c:x val="2.7123074688831629E-3"/>
                  <c:y val="-4.931971798441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22B-4521-AF90-7E7B2370FC7E}"/>
                </c:ext>
              </c:extLst>
            </c:dLbl>
            <c:dLbl>
              <c:idx val="2"/>
              <c:layout>
                <c:manualLayout>
                  <c:x val="0"/>
                  <c:y val="-4.931971798441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2B-4521-AF90-7E7B2370FC7E}"/>
                </c:ext>
              </c:extLst>
            </c:dLbl>
            <c:dLbl>
              <c:idx val="3"/>
              <c:layout>
                <c:manualLayout>
                  <c:x val="-9.9450125002720691E-17"/>
                  <c:y val="-5.753967098181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2B-4521-AF90-7E7B2370FC7E}"/>
                </c:ext>
              </c:extLst>
            </c:dLbl>
            <c:dLbl>
              <c:idx val="4"/>
              <c:layout>
                <c:manualLayout>
                  <c:x val="-9.9450125002720691E-17"/>
                  <c:y val="-5.753967098181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22B-4521-AF90-7E7B2370FC7E}"/>
                </c:ext>
              </c:extLst>
            </c:dLbl>
            <c:dLbl>
              <c:idx val="5"/>
              <c:layout>
                <c:manualLayout>
                  <c:x val="2.7123074688831135E-3"/>
                  <c:y val="-5.753967098181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22B-4521-AF90-7E7B2370F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22B-4521-AF90-7E7B2370FC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234240"/>
        <c:axId val="127381440"/>
      </c:barChart>
      <c:catAx>
        <c:axId val="1882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27381440"/>
        <c:crosses val="autoZero"/>
        <c:auto val="1"/>
        <c:lblAlgn val="ctr"/>
        <c:lblOffset val="100"/>
        <c:noMultiLvlLbl val="0"/>
      </c:catAx>
      <c:valAx>
        <c:axId val="12738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8823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33C4F"/>
    </a:solidFill>
    <a:ln>
      <a:noFill/>
    </a:ln>
    <a:effectLst/>
  </c:spPr>
  <c:txPr>
    <a:bodyPr/>
    <a:lstStyle/>
    <a:p>
      <a:pPr>
        <a:defRPr>
          <a:latin typeface="Roboto Condensed" panose="020B0604020202020204" charset="0"/>
          <a:ea typeface="Roboto Condensed" panose="020B060402020202020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r>
              <a:rPr lang="en-US" sz="1600" dirty="0" smtClean="0"/>
              <a:t>GMP </a:t>
            </a:r>
            <a:r>
              <a:rPr lang="ru-RU" sz="1600" dirty="0" smtClean="0"/>
              <a:t>сертификация</a:t>
            </a:r>
            <a:r>
              <a:rPr lang="ru-RU" sz="1600" baseline="0" dirty="0" smtClean="0"/>
              <a:t> отечественных</a:t>
            </a:r>
            <a:r>
              <a:rPr lang="ru-RU" sz="1600" dirty="0" smtClean="0"/>
              <a:t> фармацевтических</a:t>
            </a:r>
            <a:r>
              <a:rPr lang="ru-RU" sz="1600" baseline="0" dirty="0" smtClean="0"/>
              <a:t> предприятий</a:t>
            </a:r>
            <a:endParaRPr lang="ru-RU" sz="16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сертифицирован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743651798273816E-17"/>
                  <c:y val="-5.2080498481575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Roboto Condensed" panose="020B0604020202020204" charset="0"/>
                      <a:ea typeface="Roboto Condensed" panose="020B0604020202020204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9D9-47FB-A73E-A5D89AD66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</c:v>
                </c:pt>
                <c:pt idx="1">
                  <c:v>40</c:v>
                </c:pt>
                <c:pt idx="2">
                  <c:v>70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D9-47FB-A73E-A5D89AD66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сертифицирован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191</c:v>
                </c:pt>
                <c:pt idx="1">
                  <c:v>60</c:v>
                </c:pt>
                <c:pt idx="2">
                  <c:v>30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D9-47FB-A73E-A5D89AD66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8232704"/>
        <c:axId val="127383168"/>
      </c:barChart>
      <c:catAx>
        <c:axId val="18823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27383168"/>
        <c:crosses val="autoZero"/>
        <c:auto val="1"/>
        <c:lblAlgn val="ctr"/>
        <c:lblOffset val="100"/>
        <c:noMultiLvlLbl val="0"/>
      </c:catAx>
      <c:valAx>
        <c:axId val="1273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88232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33C4F"/>
    </a:solidFill>
    <a:ln>
      <a:noFill/>
    </a:ln>
    <a:effectLst/>
  </c:spPr>
  <c:txPr>
    <a:bodyPr/>
    <a:lstStyle/>
    <a:p>
      <a:pPr>
        <a:defRPr>
          <a:latin typeface="Roboto Condensed" panose="020B0604020202020204" charset="0"/>
          <a:ea typeface="Roboto Condensed" panose="020B0604020202020204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r>
              <a:rPr lang="ru-RU" sz="1600" dirty="0" smtClean="0"/>
              <a:t>Соотношение отечественного производства</a:t>
            </a:r>
            <a:r>
              <a:rPr lang="ru-RU" sz="1600" baseline="0" dirty="0" smtClean="0"/>
              <a:t> и импорта ЛС</a:t>
            </a:r>
            <a:endParaRPr lang="ru-RU" sz="1600" dirty="0" smtClean="0"/>
          </a:p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r>
              <a:rPr lang="ru-RU" sz="1400" b="0" i="1" dirty="0" smtClean="0"/>
              <a:t>в денежном выражении (в%)</a:t>
            </a:r>
            <a:endParaRPr lang="ru-RU" sz="1400" b="0" i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отечественных ЛС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Текущее состояние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45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4B-4A52-8C0E-06CB26870A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зарубежных ЛС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 Condensed" panose="020B0604020202020204" charset="0"/>
                    <a:ea typeface="Roboto Condensed" panose="020B0604020202020204" charset="0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Текущее состояние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73</c:v>
                </c:pt>
                <c:pt idx="1">
                  <c:v>70</c:v>
                </c:pt>
                <c:pt idx="2">
                  <c:v>65</c:v>
                </c:pt>
                <c:pt idx="3">
                  <c:v>60</c:v>
                </c:pt>
                <c:pt idx="4">
                  <c:v>55</c:v>
                </c:pt>
                <c:pt idx="5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4B-4A52-8C0E-06CB26870A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lt1">
                  <a:lumMod val="95000"/>
                  <a:alpha val="54000"/>
                </a:schemeClr>
              </a:solidFill>
              <a:round/>
            </a:ln>
            <a:effectLst/>
          </c:spPr>
        </c:serLines>
        <c:axId val="189190656"/>
        <c:axId val="128016384"/>
      </c:barChart>
      <c:catAx>
        <c:axId val="18919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28016384"/>
        <c:crosses val="autoZero"/>
        <c:auto val="1"/>
        <c:lblAlgn val="ctr"/>
        <c:lblOffset val="100"/>
        <c:noMultiLvlLbl val="0"/>
      </c:catAx>
      <c:valAx>
        <c:axId val="12801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89190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Roboto Condensed" panose="020B0604020202020204" charset="0"/>
              <a:ea typeface="Roboto Condensed" panose="020B0604020202020204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33C4F"/>
    </a:solidFill>
    <a:ln>
      <a:noFill/>
    </a:ln>
    <a:effectLst/>
  </c:spPr>
  <c:txPr>
    <a:bodyPr/>
    <a:lstStyle/>
    <a:p>
      <a:pPr>
        <a:defRPr>
          <a:latin typeface="Roboto Condensed" panose="020B0604020202020204" charset="0"/>
          <a:ea typeface="Roboto Condensed" panose="020B0604020202020204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latin typeface="Roboto Condensed" panose="020B0604020202020204" charset="0"/>
                <a:ea typeface="Roboto Condensed" panose="020B0604020202020204" charset="0"/>
              </a:rPr>
              <a:t>Соотношение продаж отечественной и зарубежной фармацевтической продукции за 2019 г. (в млн. долл. США)</a:t>
            </a:r>
            <a:endParaRPr lang="ru-RU" sz="1600" b="1" dirty="0">
              <a:latin typeface="Roboto Condensed" panose="020B0604020202020204" charset="0"/>
              <a:ea typeface="Roboto Condensed" panose="020B0604020202020204" charset="0"/>
            </a:endParaRPr>
          </a:p>
        </c:rich>
      </c:tx>
      <c:layout>
        <c:manualLayout>
          <c:xMode val="edge"/>
          <c:yMode val="edge"/>
          <c:x val="0.1330318928498999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2131556903651324"/>
          <c:y val="8.4514187511050928E-2"/>
          <c:w val="0.55617885390306054"/>
          <c:h val="0.7927023290674040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Отечественное производство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6.3026514182927583E-3"/>
                  <c:y val="-3.1157271849650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AD5-49C8-B350-23A1C20A7C8F}"/>
                </c:ext>
              </c:extLst>
            </c:dLbl>
            <c:dLbl>
              <c:idx val="2"/>
              <c:layout>
                <c:manualLayout>
                  <c:x val="-1.8932907742636015E-3"/>
                  <c:y val="-2.8931752431818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AD5-49C8-B350-23A1C20A7C8F}"/>
                </c:ext>
              </c:extLst>
            </c:dLbl>
            <c:dLbl>
              <c:idx val="3"/>
              <c:layout>
                <c:manualLayout>
                  <c:x val="7.7719092504254439E-3"/>
                  <c:y val="-2.8931752431818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AD5-49C8-B350-23A1C20A7C8F}"/>
                </c:ext>
              </c:extLst>
            </c:dLbl>
            <c:dLbl>
              <c:idx val="4"/>
              <c:layout>
                <c:manualLayout>
                  <c:x val="-3.7130172558217454E-2"/>
                  <c:y val="-3.1157271849650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AD5-49C8-B350-23A1C20A7C8F}"/>
                </c:ext>
              </c:extLst>
            </c:dLbl>
            <c:dLbl>
              <c:idx val="5"/>
              <c:layout>
                <c:manualLayout>
                  <c:x val="8.8917300790928577E-3"/>
                  <c:y val="-3.1157271849650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AD5-49C8-B350-23A1C20A7C8F}"/>
                </c:ext>
              </c:extLst>
            </c:dLbl>
            <c:dLbl>
              <c:idx val="6"/>
              <c:layout>
                <c:manualLayout>
                  <c:x val="7.7004876070222465E-3"/>
                  <c:y val="-3.1157271849650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AD5-49C8-B350-23A1C20A7C8F}"/>
                </c:ext>
              </c:extLst>
            </c:dLbl>
            <c:dLbl>
              <c:idx val="7"/>
              <c:layout>
                <c:manualLayout>
                  <c:x val="5.5535177363747789E-3"/>
                  <c:y val="-2.8931752431818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AD5-49C8-B350-23A1C20A7C8F}"/>
                </c:ext>
              </c:extLst>
            </c:dLbl>
            <c:dLbl>
              <c:idx val="8"/>
              <c:layout>
                <c:manualLayout>
                  <c:x val="9.3533255151616694E-3"/>
                  <c:y val="-5.1186946610139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AD5-49C8-B350-23A1C20A7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Антибиотики</c:v>
                </c:pt>
                <c:pt idx="1">
                  <c:v>Медицина для лечения патологии эндокринной системы</c:v>
                </c:pt>
                <c:pt idx="2">
                  <c:v>Нестероидные противовоспалительные препараты</c:v>
                </c:pt>
                <c:pt idx="3">
                  <c:v>Противовирусные препараты</c:v>
                </c:pt>
                <c:pt idx="4">
                  <c:v>Препараты для лечения патологии желудочно-кишечного тракта</c:v>
                </c:pt>
                <c:pt idx="5">
                  <c:v>Иммунобиологические препараты</c:v>
                </c:pt>
                <c:pt idx="6">
                  <c:v>Препараты для лечения патологии органов дыхания</c:v>
                </c:pt>
                <c:pt idx="7">
                  <c:v>Сердечно-сосудистые препараты</c:v>
                </c:pt>
                <c:pt idx="8">
                  <c:v>Oncological drugs</c:v>
                </c:pt>
                <c:pt idx="9">
                  <c:v>Тесты Диаскина для раннего выявления туберкулезной инфекции у детей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1">
                  <c:v>1.2</c:v>
                </c:pt>
                <c:pt idx="2">
                  <c:v>5.7</c:v>
                </c:pt>
                <c:pt idx="3">
                  <c:v>1.5</c:v>
                </c:pt>
                <c:pt idx="4">
                  <c:v>20</c:v>
                </c:pt>
                <c:pt idx="5">
                  <c:v>1.5</c:v>
                </c:pt>
                <c:pt idx="6">
                  <c:v>2.4</c:v>
                </c:pt>
                <c:pt idx="7">
                  <c:v>2.8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D5-49C8-B350-23A1C20A7C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rgbClr val="CC0000"/>
            </a:solidFill>
            <a:ln>
              <a:solidFill>
                <a:srgbClr val="C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6.7669626403082508E-2"/>
                  <c:y val="-2.2255194178321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AD5-49C8-B350-23A1C20A7C8F}"/>
                </c:ext>
              </c:extLst>
            </c:dLbl>
            <c:dLbl>
              <c:idx val="2"/>
              <c:layout>
                <c:manualLayout>
                  <c:x val="0.1282942571708211"/>
                  <c:y val="8.16014359870939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AD5-49C8-B350-23A1C20A7C8F}"/>
                </c:ext>
              </c:extLst>
            </c:dLbl>
            <c:dLbl>
              <c:idx val="3"/>
              <c:layout>
                <c:manualLayout>
                  <c:x val="4.42114080644734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AD5-49C8-B350-23A1C20A7C8F}"/>
                </c:ext>
              </c:extLst>
            </c:dLbl>
            <c:dLbl>
              <c:idx val="4"/>
              <c:layout>
                <c:manualLayout>
                  <c:x val="0.2285621324210173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AD5-49C8-B350-23A1C20A7C8F}"/>
                </c:ext>
              </c:extLst>
            </c:dLbl>
            <c:dLbl>
              <c:idx val="5"/>
              <c:layout>
                <c:manualLayout>
                  <c:x val="9.747793423918314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5AD5-49C8-B350-23A1C20A7C8F}"/>
                </c:ext>
              </c:extLst>
            </c:dLbl>
            <c:dLbl>
              <c:idx val="6"/>
              <c:layout>
                <c:manualLayout>
                  <c:x val="6.8777808149121253E-2"/>
                  <c:y val="-4.080071799354697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5AD5-49C8-B350-23A1C20A7C8F}"/>
                </c:ext>
              </c:extLst>
            </c:dLbl>
            <c:dLbl>
              <c:idx val="7"/>
              <c:layout>
                <c:manualLayout>
                  <c:x val="0.15768153001031637"/>
                  <c:y val="-2.2255194178321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5AD5-49C8-B350-23A1C20A7C8F}"/>
                </c:ext>
              </c:extLst>
            </c:dLbl>
            <c:dLbl>
              <c:idx val="8"/>
              <c:layout>
                <c:manualLayout>
                  <c:x val="1.7172716932219979E-2"/>
                  <c:y val="-1.11267209004136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5AD5-49C8-B350-23A1C20A7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Антибиотики</c:v>
                </c:pt>
                <c:pt idx="1">
                  <c:v>Медицина для лечения патологии эндокринной системы</c:v>
                </c:pt>
                <c:pt idx="2">
                  <c:v>Нестероидные противовоспалительные препараты</c:v>
                </c:pt>
                <c:pt idx="3">
                  <c:v>Противовирусные препараты</c:v>
                </c:pt>
                <c:pt idx="4">
                  <c:v>Препараты для лечения патологии желудочно-кишечного тракта</c:v>
                </c:pt>
                <c:pt idx="5">
                  <c:v>Иммунобиологические препараты</c:v>
                </c:pt>
                <c:pt idx="6">
                  <c:v>Препараты для лечения патологии органов дыхания</c:v>
                </c:pt>
                <c:pt idx="7">
                  <c:v>Сердечно-сосудистые препараты</c:v>
                </c:pt>
                <c:pt idx="8">
                  <c:v>Oncological drugs</c:v>
                </c:pt>
                <c:pt idx="9">
                  <c:v>Тесты Диаскина для раннего выявления туберкулезной инфекции у детей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1">
                  <c:v>18</c:v>
                </c:pt>
                <c:pt idx="2">
                  <c:v>38</c:v>
                </c:pt>
                <c:pt idx="3">
                  <c:v>11</c:v>
                </c:pt>
                <c:pt idx="4">
                  <c:v>73.099999999999994</c:v>
                </c:pt>
                <c:pt idx="5">
                  <c:v>26.9</c:v>
                </c:pt>
                <c:pt idx="6">
                  <c:v>15.4</c:v>
                </c:pt>
                <c:pt idx="7">
                  <c:v>47.5</c:v>
                </c:pt>
                <c:pt idx="8">
                  <c:v>2.2000000000000002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AD5-49C8-B350-23A1C20A7C8F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29214720"/>
        <c:axId val="120337472"/>
      </c:barChart>
      <c:catAx>
        <c:axId val="22921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Roboto Condensed" panose="020B0604020202020204" charset="0"/>
                <a:ea typeface="Roboto Condensed" panose="020B0604020202020204" charset="0"/>
                <a:cs typeface="+mn-cs"/>
              </a:defRPr>
            </a:pPr>
            <a:endParaRPr lang="ru-RU"/>
          </a:p>
        </c:txPr>
        <c:crossAx val="120337472"/>
        <c:crosses val="autoZero"/>
        <c:auto val="1"/>
        <c:lblAlgn val="ctr"/>
        <c:lblOffset val="100"/>
        <c:noMultiLvlLbl val="0"/>
      </c:catAx>
      <c:valAx>
        <c:axId val="120337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21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33C4F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1D7AB-EDC1-45EA-A3CA-0EC57C9F54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3523BDD-C5F6-43EF-B6F4-63C686B0E38D}">
      <dgm:prSet phldrT="[Текст]" custT="1"/>
      <dgm:spPr>
        <a:solidFill>
          <a:schemeClr val="bg1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0,3 до 3 миллионов</a:t>
          </a:r>
        </a:p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3 лет</a:t>
          </a:r>
          <a:endParaRPr lang="ru-RU" sz="900" b="1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gm:t>
    </dgm:pt>
    <dgm:pt modelId="{0648993F-AB38-4391-88CC-AD0039694999}" type="parTrans" cxnId="{1195AAB6-A986-4FF9-9470-D33FBF6B7325}">
      <dgm:prSet/>
      <dgm:spPr/>
      <dgm:t>
        <a:bodyPr/>
        <a:lstStyle/>
        <a:p>
          <a:endParaRPr lang="ru-RU"/>
        </a:p>
      </dgm:t>
    </dgm:pt>
    <dgm:pt modelId="{03C7CC5E-B751-4070-8C47-AFF1840F2200}" type="sibTrans" cxnId="{1195AAB6-A986-4FF9-9470-D33FBF6B7325}">
      <dgm:prSet/>
      <dgm:spPr/>
      <dgm:t>
        <a:bodyPr/>
        <a:lstStyle/>
        <a:p>
          <a:endParaRPr lang="ru-RU"/>
        </a:p>
      </dgm:t>
    </dgm:pt>
    <dgm:pt modelId="{FBB95DB1-4745-4CFE-9EEE-25DA1B4BC821}">
      <dgm:prSet phldrT="[Текст]" custT="1"/>
      <dgm:spPr>
        <a:solidFill>
          <a:schemeClr val="bg1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5 до 10 миллионов</a:t>
          </a:r>
        </a:p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7 лет</a:t>
          </a:r>
          <a:endParaRPr lang="ru-RU" sz="900" b="1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gm:t>
    </dgm:pt>
    <dgm:pt modelId="{89F59B25-45C8-4BC8-A4E5-ED77DFF36B8E}" type="parTrans" cxnId="{286C7721-1FFF-4A3B-AB74-DB34BC015244}">
      <dgm:prSet/>
      <dgm:spPr/>
      <dgm:t>
        <a:bodyPr/>
        <a:lstStyle/>
        <a:p>
          <a:endParaRPr lang="ru-RU"/>
        </a:p>
      </dgm:t>
    </dgm:pt>
    <dgm:pt modelId="{82E18707-4E1C-4DAD-B131-7345BF1F8C55}" type="sibTrans" cxnId="{286C7721-1FFF-4A3B-AB74-DB34BC015244}">
      <dgm:prSet/>
      <dgm:spPr/>
      <dgm:t>
        <a:bodyPr/>
        <a:lstStyle/>
        <a:p>
          <a:endParaRPr lang="ru-RU"/>
        </a:p>
      </dgm:t>
    </dgm:pt>
    <dgm:pt modelId="{3D8BA745-70AA-4BC2-B79D-1DEBA8A73302}">
      <dgm:prSet phldrT="[Текст]" custT="1"/>
      <dgm:spPr>
        <a:solidFill>
          <a:schemeClr val="bg1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10 миллионов</a:t>
          </a:r>
        </a:p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10 лет</a:t>
          </a:r>
        </a:p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и более*</a:t>
          </a:r>
          <a:endParaRPr lang="ru-RU" sz="900" b="0" i="1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gm:t>
    </dgm:pt>
    <dgm:pt modelId="{D905E9B7-9292-4B64-86F3-58748556404E}" type="parTrans" cxnId="{8A80D7E4-D597-4935-8024-E8A250E0B112}">
      <dgm:prSet/>
      <dgm:spPr/>
      <dgm:t>
        <a:bodyPr/>
        <a:lstStyle/>
        <a:p>
          <a:endParaRPr lang="ru-RU"/>
        </a:p>
      </dgm:t>
    </dgm:pt>
    <dgm:pt modelId="{BB95718B-1A60-43D0-9145-C844F827C6EF}" type="sibTrans" cxnId="{8A80D7E4-D597-4935-8024-E8A250E0B112}">
      <dgm:prSet/>
      <dgm:spPr/>
      <dgm:t>
        <a:bodyPr/>
        <a:lstStyle/>
        <a:p>
          <a:endParaRPr lang="ru-RU"/>
        </a:p>
      </dgm:t>
    </dgm:pt>
    <dgm:pt modelId="{DDAC116E-E95E-4762-AFEB-FACE3280A636}">
      <dgm:prSet phldrT="[Текст]" custT="1"/>
      <dgm:spPr>
        <a:solidFill>
          <a:schemeClr val="bg1"/>
        </a:solidFill>
        <a:ln w="3175">
          <a:solidFill>
            <a:schemeClr val="tx1"/>
          </a:solidFill>
        </a:ln>
      </dgm:spPr>
      <dgm:t>
        <a:bodyPr/>
        <a:lstStyle/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3 до 5 миллионов</a:t>
          </a:r>
        </a:p>
        <a:p>
          <a:r>
            <a:rPr lang="ru-RU" sz="900" b="1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5 лет</a:t>
          </a:r>
          <a:endParaRPr lang="ru-RU" sz="900" b="1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gm:t>
    </dgm:pt>
    <dgm:pt modelId="{5EA785C7-23C6-4317-BD29-B97A5BD2186C}" type="sibTrans" cxnId="{992D0433-ACA3-43E7-8F54-F7D4892B59AC}">
      <dgm:prSet/>
      <dgm:spPr/>
      <dgm:t>
        <a:bodyPr/>
        <a:lstStyle/>
        <a:p>
          <a:endParaRPr lang="ru-RU"/>
        </a:p>
      </dgm:t>
    </dgm:pt>
    <dgm:pt modelId="{0FB81755-8942-4148-8FB3-ED1245ED9A11}" type="parTrans" cxnId="{992D0433-ACA3-43E7-8F54-F7D4892B59AC}">
      <dgm:prSet/>
      <dgm:spPr/>
      <dgm:t>
        <a:bodyPr/>
        <a:lstStyle/>
        <a:p>
          <a:endParaRPr lang="ru-RU"/>
        </a:p>
      </dgm:t>
    </dgm:pt>
    <dgm:pt modelId="{AFFE3891-4DCA-42C9-B83B-C04BC111D500}" type="pres">
      <dgm:prSet presAssocID="{B0A1D7AB-EDC1-45EA-A3CA-0EC57C9F545D}" presName="CompostProcess" presStyleCnt="0">
        <dgm:presLayoutVars>
          <dgm:dir/>
          <dgm:resizeHandles val="exact"/>
        </dgm:presLayoutVars>
      </dgm:prSet>
      <dgm:spPr/>
    </dgm:pt>
    <dgm:pt modelId="{BAF33CA8-0653-4D82-80B4-AD49103FCB0E}" type="pres">
      <dgm:prSet presAssocID="{B0A1D7AB-EDC1-45EA-A3CA-0EC57C9F545D}" presName="arrow" presStyleLbl="bgShp" presStyleIdx="0" presStyleCnt="1" custLinFactNeighborX="1606"/>
      <dgm:spPr>
        <a:solidFill>
          <a:srgbClr val="033C4F"/>
        </a:solidFill>
        <a:ln>
          <a:noFill/>
        </a:ln>
      </dgm:spPr>
    </dgm:pt>
    <dgm:pt modelId="{25297E7E-54BA-4592-A1D7-55451008811E}" type="pres">
      <dgm:prSet presAssocID="{B0A1D7AB-EDC1-45EA-A3CA-0EC57C9F545D}" presName="linearProcess" presStyleCnt="0"/>
      <dgm:spPr/>
    </dgm:pt>
    <dgm:pt modelId="{25AA5320-239E-4C3F-AAD8-5126D21BDDBA}" type="pres">
      <dgm:prSet presAssocID="{F3523BDD-C5F6-43EF-B6F4-63C686B0E38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CEBE3-67E1-475D-A7E5-9BB4C2865950}" type="pres">
      <dgm:prSet presAssocID="{03C7CC5E-B751-4070-8C47-AFF1840F2200}" presName="sibTrans" presStyleCnt="0"/>
      <dgm:spPr/>
    </dgm:pt>
    <dgm:pt modelId="{C60ABEA6-E542-4E61-A042-FC91D84B5432}" type="pres">
      <dgm:prSet presAssocID="{DDAC116E-E95E-4762-AFEB-FACE3280A636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8BE03-E920-42A1-B4C6-6C3482FB08C6}" type="pres">
      <dgm:prSet presAssocID="{5EA785C7-23C6-4317-BD29-B97A5BD2186C}" presName="sibTrans" presStyleCnt="0"/>
      <dgm:spPr/>
    </dgm:pt>
    <dgm:pt modelId="{6CCDC42E-0052-4A6D-9781-72618FAC312F}" type="pres">
      <dgm:prSet presAssocID="{FBB95DB1-4745-4CFE-9EEE-25DA1B4BC82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9ED9-747C-4FAC-AE18-1CC555558650}" type="pres">
      <dgm:prSet presAssocID="{82E18707-4E1C-4DAD-B131-7345BF1F8C55}" presName="sibTrans" presStyleCnt="0"/>
      <dgm:spPr/>
    </dgm:pt>
    <dgm:pt modelId="{B5D88215-9784-4CFE-9276-B4BA1FB47245}" type="pres">
      <dgm:prSet presAssocID="{3D8BA745-70AA-4BC2-B79D-1DEBA8A7330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3BB59-C89D-4599-8F22-B94B42E425DB}" type="presOf" srcId="{FBB95DB1-4745-4CFE-9EEE-25DA1B4BC821}" destId="{6CCDC42E-0052-4A6D-9781-72618FAC312F}" srcOrd="0" destOrd="0" presId="urn:microsoft.com/office/officeart/2005/8/layout/hProcess9"/>
    <dgm:cxn modelId="{1195AAB6-A986-4FF9-9470-D33FBF6B7325}" srcId="{B0A1D7AB-EDC1-45EA-A3CA-0EC57C9F545D}" destId="{F3523BDD-C5F6-43EF-B6F4-63C686B0E38D}" srcOrd="0" destOrd="0" parTransId="{0648993F-AB38-4391-88CC-AD0039694999}" sibTransId="{03C7CC5E-B751-4070-8C47-AFF1840F2200}"/>
    <dgm:cxn modelId="{436E4C60-380D-4D75-A720-042D7A19065C}" type="presOf" srcId="{F3523BDD-C5F6-43EF-B6F4-63C686B0E38D}" destId="{25AA5320-239E-4C3F-AAD8-5126D21BDDBA}" srcOrd="0" destOrd="0" presId="urn:microsoft.com/office/officeart/2005/8/layout/hProcess9"/>
    <dgm:cxn modelId="{286C7721-1FFF-4A3B-AB74-DB34BC015244}" srcId="{B0A1D7AB-EDC1-45EA-A3CA-0EC57C9F545D}" destId="{FBB95DB1-4745-4CFE-9EEE-25DA1B4BC821}" srcOrd="2" destOrd="0" parTransId="{89F59B25-45C8-4BC8-A4E5-ED77DFF36B8E}" sibTransId="{82E18707-4E1C-4DAD-B131-7345BF1F8C55}"/>
    <dgm:cxn modelId="{8A80D7E4-D597-4935-8024-E8A250E0B112}" srcId="{B0A1D7AB-EDC1-45EA-A3CA-0EC57C9F545D}" destId="{3D8BA745-70AA-4BC2-B79D-1DEBA8A73302}" srcOrd="3" destOrd="0" parTransId="{D905E9B7-9292-4B64-86F3-58748556404E}" sibTransId="{BB95718B-1A60-43D0-9145-C844F827C6EF}"/>
    <dgm:cxn modelId="{992D0433-ACA3-43E7-8F54-F7D4892B59AC}" srcId="{B0A1D7AB-EDC1-45EA-A3CA-0EC57C9F545D}" destId="{DDAC116E-E95E-4762-AFEB-FACE3280A636}" srcOrd="1" destOrd="0" parTransId="{0FB81755-8942-4148-8FB3-ED1245ED9A11}" sibTransId="{5EA785C7-23C6-4317-BD29-B97A5BD2186C}"/>
    <dgm:cxn modelId="{447EE09F-F4B6-4052-B5B2-753F19664716}" type="presOf" srcId="{DDAC116E-E95E-4762-AFEB-FACE3280A636}" destId="{C60ABEA6-E542-4E61-A042-FC91D84B5432}" srcOrd="0" destOrd="0" presId="urn:microsoft.com/office/officeart/2005/8/layout/hProcess9"/>
    <dgm:cxn modelId="{9DB2FD62-97A6-43F5-987B-3E16F75871CB}" type="presOf" srcId="{3D8BA745-70AA-4BC2-B79D-1DEBA8A73302}" destId="{B5D88215-9784-4CFE-9276-B4BA1FB47245}" srcOrd="0" destOrd="0" presId="urn:microsoft.com/office/officeart/2005/8/layout/hProcess9"/>
    <dgm:cxn modelId="{500B417D-0330-48E5-8EA3-A30F86636ACA}" type="presOf" srcId="{B0A1D7AB-EDC1-45EA-A3CA-0EC57C9F545D}" destId="{AFFE3891-4DCA-42C9-B83B-C04BC111D500}" srcOrd="0" destOrd="0" presId="urn:microsoft.com/office/officeart/2005/8/layout/hProcess9"/>
    <dgm:cxn modelId="{D0ADEAEE-ABC2-49A8-80B5-2FF5B9FE03FA}" type="presParOf" srcId="{AFFE3891-4DCA-42C9-B83B-C04BC111D500}" destId="{BAF33CA8-0653-4D82-80B4-AD49103FCB0E}" srcOrd="0" destOrd="0" presId="urn:microsoft.com/office/officeart/2005/8/layout/hProcess9"/>
    <dgm:cxn modelId="{9865F959-F247-46E3-9298-54CF39D219CD}" type="presParOf" srcId="{AFFE3891-4DCA-42C9-B83B-C04BC111D500}" destId="{25297E7E-54BA-4592-A1D7-55451008811E}" srcOrd="1" destOrd="0" presId="urn:microsoft.com/office/officeart/2005/8/layout/hProcess9"/>
    <dgm:cxn modelId="{F3305226-F595-4897-9C76-D769A759C66E}" type="presParOf" srcId="{25297E7E-54BA-4592-A1D7-55451008811E}" destId="{25AA5320-239E-4C3F-AAD8-5126D21BDDBA}" srcOrd="0" destOrd="0" presId="urn:microsoft.com/office/officeart/2005/8/layout/hProcess9"/>
    <dgm:cxn modelId="{3D699903-5A8F-4F9A-B265-E6970478610E}" type="presParOf" srcId="{25297E7E-54BA-4592-A1D7-55451008811E}" destId="{F04CEBE3-67E1-475D-A7E5-9BB4C2865950}" srcOrd="1" destOrd="0" presId="urn:microsoft.com/office/officeart/2005/8/layout/hProcess9"/>
    <dgm:cxn modelId="{E79E8C87-3FE8-4907-9D8D-5BB6E7AAFBC4}" type="presParOf" srcId="{25297E7E-54BA-4592-A1D7-55451008811E}" destId="{C60ABEA6-E542-4E61-A042-FC91D84B5432}" srcOrd="2" destOrd="0" presId="urn:microsoft.com/office/officeart/2005/8/layout/hProcess9"/>
    <dgm:cxn modelId="{97168FF6-C6EE-41AB-991B-134671AAAF47}" type="presParOf" srcId="{25297E7E-54BA-4592-A1D7-55451008811E}" destId="{7788BE03-E920-42A1-B4C6-6C3482FB08C6}" srcOrd="3" destOrd="0" presId="urn:microsoft.com/office/officeart/2005/8/layout/hProcess9"/>
    <dgm:cxn modelId="{1FC52600-15A2-4055-AFBB-7D9002145D14}" type="presParOf" srcId="{25297E7E-54BA-4592-A1D7-55451008811E}" destId="{6CCDC42E-0052-4A6D-9781-72618FAC312F}" srcOrd="4" destOrd="0" presId="urn:microsoft.com/office/officeart/2005/8/layout/hProcess9"/>
    <dgm:cxn modelId="{9523B532-FBB2-4C22-BC60-782AE974D503}" type="presParOf" srcId="{25297E7E-54BA-4592-A1D7-55451008811E}" destId="{77779ED9-747C-4FAC-AE18-1CC555558650}" srcOrd="5" destOrd="0" presId="urn:microsoft.com/office/officeart/2005/8/layout/hProcess9"/>
    <dgm:cxn modelId="{4F707015-50AE-4357-AF21-66AAE6CAA616}" type="presParOf" srcId="{25297E7E-54BA-4592-A1D7-55451008811E}" destId="{B5D88215-9784-4CFE-9276-B4BA1FB47245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8996A-3852-4BD8-BE24-824483EE521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3F9408-86E4-4668-91B7-D84FDE76C800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Иммунобиологические лекарственные средства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4B1B9EA9-81D1-4ECF-A663-82A7EE392415}" type="parTrans" cxnId="{9AA32DF1-8827-45F7-946A-B24AA9455A00}">
      <dgm:prSet/>
      <dgm:spPr/>
      <dgm:t>
        <a:bodyPr/>
        <a:lstStyle/>
        <a:p>
          <a:endParaRPr lang="ru-RU" sz="2000"/>
        </a:p>
      </dgm:t>
    </dgm:pt>
    <dgm:pt modelId="{52A45E3B-F9A1-4F60-B955-E35568D9BA2E}" type="sibTrans" cxnId="{9AA32DF1-8827-45F7-946A-B24AA9455A00}">
      <dgm:prSet/>
      <dgm:spPr/>
      <dgm:t>
        <a:bodyPr/>
        <a:lstStyle/>
        <a:p>
          <a:endParaRPr lang="ru-RU" sz="2000"/>
        </a:p>
      </dgm:t>
    </dgm:pt>
    <dgm:pt modelId="{17AF6D5C-E471-4BDD-AA84-90834D9D27FF}">
      <dgm:prSet custT="1"/>
      <dgm:spPr>
        <a:solidFill>
          <a:srgbClr val="033C4F"/>
        </a:solidFill>
      </dgm:spPr>
      <dgm:t>
        <a:bodyPr/>
        <a:lstStyle/>
        <a:p>
          <a:r>
            <a:rPr lang="ru-RU" sz="14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патологии эндокринной системы</a:t>
          </a:r>
          <a:endParaRPr lang="ru-RU" sz="14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D45EABBB-E720-4AFF-A649-E11E63B35336}" type="parTrans" cxnId="{D22185F6-C52A-4C69-A449-1E63A711DA43}">
      <dgm:prSet/>
      <dgm:spPr/>
      <dgm:t>
        <a:bodyPr/>
        <a:lstStyle/>
        <a:p>
          <a:endParaRPr lang="ru-RU" sz="2000"/>
        </a:p>
      </dgm:t>
    </dgm:pt>
    <dgm:pt modelId="{8EE70DC9-578E-4AF6-A87B-DB4F15D2AEBD}" type="sibTrans" cxnId="{D22185F6-C52A-4C69-A449-1E63A711DA43}">
      <dgm:prSet/>
      <dgm:spPr/>
      <dgm:t>
        <a:bodyPr/>
        <a:lstStyle/>
        <a:p>
          <a:endParaRPr lang="ru-RU" sz="2000"/>
        </a:p>
      </dgm:t>
    </dgm:pt>
    <dgm:pt modelId="{D9808A62-AFED-4335-8EC1-EFAA19D4DC34}">
      <dgm:prSet custT="1"/>
      <dgm:spPr>
        <a:solidFill>
          <a:srgbClr val="033C4F"/>
        </a:solidFill>
      </dgm:spPr>
      <dgm:t>
        <a:bodyPr/>
        <a:lstStyle/>
        <a:p>
          <a:r>
            <a:rPr lang="ru-RU" sz="14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Антибиотики</a:t>
          </a:r>
          <a:endParaRPr lang="ru-RU" sz="14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6D54A750-2D62-4310-A63E-5BFEBA8FAC75}" type="parTrans" cxnId="{42DD84FC-B648-4F45-914A-EC8F66C3F66E}">
      <dgm:prSet/>
      <dgm:spPr/>
      <dgm:t>
        <a:bodyPr/>
        <a:lstStyle/>
        <a:p>
          <a:endParaRPr lang="ru-RU" sz="2000"/>
        </a:p>
      </dgm:t>
    </dgm:pt>
    <dgm:pt modelId="{D8D2F2E6-7DA0-4017-AA1E-CE2FC1E108EA}" type="sibTrans" cxnId="{42DD84FC-B648-4F45-914A-EC8F66C3F66E}">
      <dgm:prSet/>
      <dgm:spPr/>
      <dgm:t>
        <a:bodyPr/>
        <a:lstStyle/>
        <a:p>
          <a:endParaRPr lang="ru-RU" sz="2000"/>
        </a:p>
      </dgm:t>
    </dgm:pt>
    <dgm:pt modelId="{ECE0035D-EAFB-4D49-8C63-BC3DA7471657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Противовирусные лекарственные средства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EAE7A845-34D5-4BBF-9F45-13D716726874}" type="parTrans" cxnId="{2702AE54-413A-41BB-838E-59394D7E6836}">
      <dgm:prSet/>
      <dgm:spPr/>
      <dgm:t>
        <a:bodyPr/>
        <a:lstStyle/>
        <a:p>
          <a:endParaRPr lang="ru-RU" sz="2000"/>
        </a:p>
      </dgm:t>
    </dgm:pt>
    <dgm:pt modelId="{E8B5D57C-D882-4292-A43A-0421278E6D05}" type="sibTrans" cxnId="{2702AE54-413A-41BB-838E-59394D7E6836}">
      <dgm:prSet/>
      <dgm:spPr/>
      <dgm:t>
        <a:bodyPr/>
        <a:lstStyle/>
        <a:p>
          <a:endParaRPr lang="ru-RU" sz="2000"/>
        </a:p>
      </dgm:t>
    </dgm:pt>
    <dgm:pt modelId="{71920EAA-18C2-4FE1-AAE8-F7368DEDB9BD}">
      <dgm:prSet custT="1"/>
      <dgm:spPr>
        <a:solidFill>
          <a:srgbClr val="033C4F"/>
        </a:solidFill>
      </dgm:spPr>
      <dgm:t>
        <a:bodyPr/>
        <a:lstStyle/>
        <a:p>
          <a:r>
            <a:rPr lang="ru-RU" sz="14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Нестероидные противовоспалительные лекарственные средства</a:t>
          </a:r>
          <a:endParaRPr lang="ru-RU" sz="1400" b="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5467770A-2A42-4633-A2AA-AC2A41211E6A}" type="parTrans" cxnId="{B24A2AB7-0EE9-4CC8-ABB2-8EFB196FB744}">
      <dgm:prSet/>
      <dgm:spPr/>
      <dgm:t>
        <a:bodyPr/>
        <a:lstStyle/>
        <a:p>
          <a:endParaRPr lang="ru-RU" sz="2000"/>
        </a:p>
      </dgm:t>
    </dgm:pt>
    <dgm:pt modelId="{2036813C-E366-464D-9CB6-FE9741BF023B}" type="sibTrans" cxnId="{B24A2AB7-0EE9-4CC8-ABB2-8EFB196FB744}">
      <dgm:prSet/>
      <dgm:spPr/>
      <dgm:t>
        <a:bodyPr/>
        <a:lstStyle/>
        <a:p>
          <a:endParaRPr lang="ru-RU" sz="2000"/>
        </a:p>
      </dgm:t>
    </dgm:pt>
    <dgm:pt modelId="{6838E861-EC2F-47B7-90B6-B3A80A10CFB8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патологии желудочно-кишечного тракта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F05FEE65-C716-47D4-9AF7-B2DC9391A049}" type="parTrans" cxnId="{746EBFDF-44E7-4B73-A1CE-CD1A8CD25BE5}">
      <dgm:prSet/>
      <dgm:spPr/>
      <dgm:t>
        <a:bodyPr/>
        <a:lstStyle/>
        <a:p>
          <a:endParaRPr lang="ru-RU" sz="2000"/>
        </a:p>
      </dgm:t>
    </dgm:pt>
    <dgm:pt modelId="{EF1DD485-5D48-4612-A6E4-3EF93DE68994}" type="sibTrans" cxnId="{746EBFDF-44E7-4B73-A1CE-CD1A8CD25BE5}">
      <dgm:prSet/>
      <dgm:spPr/>
      <dgm:t>
        <a:bodyPr/>
        <a:lstStyle/>
        <a:p>
          <a:endParaRPr lang="ru-RU" sz="2000"/>
        </a:p>
      </dgm:t>
    </dgm:pt>
    <dgm:pt modelId="{467238B6-BC59-4885-8691-8310A39333EF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онкологических заболеваний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4B1011D6-C3FF-4C07-A876-E1438F334216}" type="parTrans" cxnId="{1D68C26C-0ACF-4BC7-9E70-3B7065C7BB90}">
      <dgm:prSet/>
      <dgm:spPr/>
      <dgm:t>
        <a:bodyPr/>
        <a:lstStyle/>
        <a:p>
          <a:endParaRPr lang="ru-RU" sz="2000"/>
        </a:p>
      </dgm:t>
    </dgm:pt>
    <dgm:pt modelId="{74068E0B-7C2D-4932-A417-255D3BEEEF92}" type="sibTrans" cxnId="{1D68C26C-0ACF-4BC7-9E70-3B7065C7BB90}">
      <dgm:prSet/>
      <dgm:spPr/>
      <dgm:t>
        <a:bodyPr/>
        <a:lstStyle/>
        <a:p>
          <a:endParaRPr lang="ru-RU" sz="2000"/>
        </a:p>
      </dgm:t>
    </dgm:pt>
    <dgm:pt modelId="{BAF62F88-B8BD-4AD0-BC94-488BACFF5EC9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сердечно-сосудистых заболеваний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1DEA0ADA-EF8D-4894-909E-2D6BC5866F65}" type="parTrans" cxnId="{BD2DD428-C003-48F3-BCF9-D91ADF9532DB}">
      <dgm:prSet/>
      <dgm:spPr/>
      <dgm:t>
        <a:bodyPr/>
        <a:lstStyle/>
        <a:p>
          <a:endParaRPr lang="ru-RU" sz="2000"/>
        </a:p>
      </dgm:t>
    </dgm:pt>
    <dgm:pt modelId="{29CC0B95-994F-4E64-82A0-B48D6DC0FD38}" type="sibTrans" cxnId="{BD2DD428-C003-48F3-BCF9-D91ADF9532DB}">
      <dgm:prSet/>
      <dgm:spPr/>
      <dgm:t>
        <a:bodyPr/>
        <a:lstStyle/>
        <a:p>
          <a:endParaRPr lang="ru-RU" sz="2000"/>
        </a:p>
      </dgm:t>
    </dgm:pt>
    <dgm:pt modelId="{7804FF75-D14F-4D28-B336-FED54ED627D1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Диаскин</a:t>
          </a:r>
          <a:r>
            <a: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-тесты </a:t>
          </a:r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для раннего выявления инфицированности детей туберкулезом</a:t>
          </a:r>
          <a:endParaRPr lang="ru-RU" sz="14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gm:t>
    </dgm:pt>
    <dgm:pt modelId="{9A43951A-8E19-4680-8893-BF01E553E2C1}" type="parTrans" cxnId="{D952B6E9-FAAA-4C2F-98B2-E1558C5DB764}">
      <dgm:prSet/>
      <dgm:spPr/>
      <dgm:t>
        <a:bodyPr/>
        <a:lstStyle/>
        <a:p>
          <a:endParaRPr lang="ru-RU" sz="2000"/>
        </a:p>
      </dgm:t>
    </dgm:pt>
    <dgm:pt modelId="{007DE53E-11F1-4512-A189-52BE4950E9CA}" type="sibTrans" cxnId="{D952B6E9-FAAA-4C2F-98B2-E1558C5DB764}">
      <dgm:prSet/>
      <dgm:spPr/>
      <dgm:t>
        <a:bodyPr/>
        <a:lstStyle/>
        <a:p>
          <a:endParaRPr lang="ru-RU" sz="2000"/>
        </a:p>
      </dgm:t>
    </dgm:pt>
    <dgm:pt modelId="{16A84E92-2F89-45CF-8008-94E4695ED374}">
      <dgm:prSet custT="1"/>
      <dgm:spPr>
        <a:solidFill>
          <a:srgbClr val="033C4F"/>
        </a:solidFill>
      </dgm:spPr>
      <dgm:t>
        <a:bodyPr/>
        <a:lstStyle/>
        <a:p>
          <a:r>
            <a:rPr lang="ru-RU" sz="1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патологии органов дыхания</a:t>
          </a:r>
        </a:p>
      </dgm:t>
    </dgm:pt>
    <dgm:pt modelId="{EE50D768-A1AA-4E88-9C48-33AD9E393C0B}" type="parTrans" cxnId="{A8D055A8-9363-426B-ABC1-DFB3468574CD}">
      <dgm:prSet/>
      <dgm:spPr/>
      <dgm:t>
        <a:bodyPr/>
        <a:lstStyle/>
        <a:p>
          <a:endParaRPr lang="ru-RU" sz="2000"/>
        </a:p>
      </dgm:t>
    </dgm:pt>
    <dgm:pt modelId="{4F3866D6-DE9A-47C0-8C45-786E82E3BC23}" type="sibTrans" cxnId="{A8D055A8-9363-426B-ABC1-DFB3468574CD}">
      <dgm:prSet/>
      <dgm:spPr/>
      <dgm:t>
        <a:bodyPr/>
        <a:lstStyle/>
        <a:p>
          <a:endParaRPr lang="ru-RU" sz="2000"/>
        </a:p>
      </dgm:t>
    </dgm:pt>
    <dgm:pt modelId="{78EF267C-11EA-4EE1-82F4-7A4B81C9FCEF}" type="pres">
      <dgm:prSet presAssocID="{6DC8996A-3852-4BD8-BE24-824483EE52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5A257-A238-404C-B94F-11AF9D6E29D6}" type="pres">
      <dgm:prSet presAssocID="{D9808A62-AFED-4335-8EC1-EFAA19D4DC34}" presName="parentLin" presStyleCnt="0"/>
      <dgm:spPr/>
    </dgm:pt>
    <dgm:pt modelId="{89E76CF6-9C45-4E74-B3EC-281C7D798F08}" type="pres">
      <dgm:prSet presAssocID="{D9808A62-AFED-4335-8EC1-EFAA19D4DC34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400E3503-CAD9-4266-83A6-5E6F3775AF67}" type="pres">
      <dgm:prSet presAssocID="{D9808A62-AFED-4335-8EC1-EFAA19D4DC34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83E0B-5B8E-4E7F-B925-893DD271EBB5}" type="pres">
      <dgm:prSet presAssocID="{D9808A62-AFED-4335-8EC1-EFAA19D4DC34}" presName="negativeSpace" presStyleCnt="0"/>
      <dgm:spPr/>
    </dgm:pt>
    <dgm:pt modelId="{A5C868BD-8FC7-4CC4-B511-A76AB1075C62}" type="pres">
      <dgm:prSet presAssocID="{D9808A62-AFED-4335-8EC1-EFAA19D4DC34}" presName="childText" presStyleLbl="conFgAcc1" presStyleIdx="0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0B985490-57C5-4FE0-945E-5D9244874759}" type="pres">
      <dgm:prSet presAssocID="{D8D2F2E6-7DA0-4017-AA1E-CE2FC1E108EA}" presName="spaceBetweenRectangles" presStyleCnt="0"/>
      <dgm:spPr/>
    </dgm:pt>
    <dgm:pt modelId="{57B2AF98-B7EE-4DAD-A54F-AC774E76E959}" type="pres">
      <dgm:prSet presAssocID="{17AF6D5C-E471-4BDD-AA84-90834D9D27FF}" presName="parentLin" presStyleCnt="0"/>
      <dgm:spPr/>
    </dgm:pt>
    <dgm:pt modelId="{90D021E2-7B04-4F7C-AED6-2B3E2A38A985}" type="pres">
      <dgm:prSet presAssocID="{17AF6D5C-E471-4BDD-AA84-90834D9D27FF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A2995F6D-AF49-47D5-BB34-50DBDE5DA489}" type="pres">
      <dgm:prSet presAssocID="{17AF6D5C-E471-4BDD-AA84-90834D9D27FF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1C052-5103-4FA9-8EB9-80714D4ACD9F}" type="pres">
      <dgm:prSet presAssocID="{17AF6D5C-E471-4BDD-AA84-90834D9D27FF}" presName="negativeSpace" presStyleCnt="0"/>
      <dgm:spPr/>
    </dgm:pt>
    <dgm:pt modelId="{A6DDD488-9713-4E9F-AF45-122E14D774BF}" type="pres">
      <dgm:prSet presAssocID="{17AF6D5C-E471-4BDD-AA84-90834D9D27FF}" presName="childText" presStyleLbl="conFgAcc1" presStyleIdx="1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C1342345-BE6B-4071-B251-CC6D33246C6D}" type="pres">
      <dgm:prSet presAssocID="{8EE70DC9-578E-4AF6-A87B-DB4F15D2AEBD}" presName="spaceBetweenRectangles" presStyleCnt="0"/>
      <dgm:spPr/>
    </dgm:pt>
    <dgm:pt modelId="{8C433F97-776C-4002-9E33-9E38E0B22910}" type="pres">
      <dgm:prSet presAssocID="{71920EAA-18C2-4FE1-AAE8-F7368DEDB9BD}" presName="parentLin" presStyleCnt="0"/>
      <dgm:spPr/>
    </dgm:pt>
    <dgm:pt modelId="{70EBAAE3-8860-41BC-8E24-698A818DAE78}" type="pres">
      <dgm:prSet presAssocID="{71920EAA-18C2-4FE1-AAE8-F7368DEDB9BD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4D76A562-E31A-424C-A685-08C27B3856E4}" type="pres">
      <dgm:prSet presAssocID="{71920EAA-18C2-4FE1-AAE8-F7368DEDB9BD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19BFE-3B68-43D5-B298-6A7C79D42CAB}" type="pres">
      <dgm:prSet presAssocID="{71920EAA-18C2-4FE1-AAE8-F7368DEDB9BD}" presName="negativeSpace" presStyleCnt="0"/>
      <dgm:spPr/>
    </dgm:pt>
    <dgm:pt modelId="{D5452916-7B8B-4B05-BF4E-5C05A4D375E4}" type="pres">
      <dgm:prSet presAssocID="{71920EAA-18C2-4FE1-AAE8-F7368DEDB9BD}" presName="childText" presStyleLbl="conFgAcc1" presStyleIdx="2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4465158F-9BCA-4783-B076-35BDFABEC30E}" type="pres">
      <dgm:prSet presAssocID="{2036813C-E366-464D-9CB6-FE9741BF023B}" presName="spaceBetweenRectangles" presStyleCnt="0"/>
      <dgm:spPr/>
    </dgm:pt>
    <dgm:pt modelId="{2D90ADB6-F64C-40A3-8231-8F02316D235C}" type="pres">
      <dgm:prSet presAssocID="{ECE0035D-EAFB-4D49-8C63-BC3DA7471657}" presName="parentLin" presStyleCnt="0"/>
      <dgm:spPr/>
    </dgm:pt>
    <dgm:pt modelId="{6377324D-86AA-404E-AB96-F029DC56CF0F}" type="pres">
      <dgm:prSet presAssocID="{ECE0035D-EAFB-4D49-8C63-BC3DA7471657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1B251B3B-FB62-405F-9E30-5F4A579BC42C}" type="pres">
      <dgm:prSet presAssocID="{ECE0035D-EAFB-4D49-8C63-BC3DA7471657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6B1E2-0663-4681-A09B-B64046456574}" type="pres">
      <dgm:prSet presAssocID="{ECE0035D-EAFB-4D49-8C63-BC3DA7471657}" presName="negativeSpace" presStyleCnt="0"/>
      <dgm:spPr/>
    </dgm:pt>
    <dgm:pt modelId="{794D117B-CF49-4252-89CD-C3C8FC2279BB}" type="pres">
      <dgm:prSet presAssocID="{ECE0035D-EAFB-4D49-8C63-BC3DA7471657}" presName="childText" presStyleLbl="conFgAcc1" presStyleIdx="3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FF79727D-9273-4134-B9FD-09119C210E13}" type="pres">
      <dgm:prSet presAssocID="{E8B5D57C-D882-4292-A43A-0421278E6D05}" presName="spaceBetweenRectangles" presStyleCnt="0"/>
      <dgm:spPr/>
    </dgm:pt>
    <dgm:pt modelId="{E6D59F1D-77E0-47A4-9EF6-535C63203DE6}" type="pres">
      <dgm:prSet presAssocID="{6838E861-EC2F-47B7-90B6-B3A80A10CFB8}" presName="parentLin" presStyleCnt="0"/>
      <dgm:spPr/>
    </dgm:pt>
    <dgm:pt modelId="{23F17E24-D5FA-4292-B52C-DEF493BFBC61}" type="pres">
      <dgm:prSet presAssocID="{6838E861-EC2F-47B7-90B6-B3A80A10CFB8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FAE67B75-8300-4B4F-814F-94D3C60BD3B0}" type="pres">
      <dgm:prSet presAssocID="{6838E861-EC2F-47B7-90B6-B3A80A10CFB8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904D2-3BB4-4278-B2B9-9EEEE7667D21}" type="pres">
      <dgm:prSet presAssocID="{6838E861-EC2F-47B7-90B6-B3A80A10CFB8}" presName="negativeSpace" presStyleCnt="0"/>
      <dgm:spPr/>
    </dgm:pt>
    <dgm:pt modelId="{A6F937D1-C8BA-4ED5-A639-5EEEA1A0F2A8}" type="pres">
      <dgm:prSet presAssocID="{6838E861-EC2F-47B7-90B6-B3A80A10CFB8}" presName="childText" presStyleLbl="conFgAcc1" presStyleIdx="4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518DF407-44EC-41BA-8DFC-90A1F3430011}" type="pres">
      <dgm:prSet presAssocID="{EF1DD485-5D48-4612-A6E4-3EF93DE68994}" presName="spaceBetweenRectangles" presStyleCnt="0"/>
      <dgm:spPr/>
    </dgm:pt>
    <dgm:pt modelId="{979B58B7-C7E1-49FB-81A6-A5891597255B}" type="pres">
      <dgm:prSet presAssocID="{893F9408-86E4-4668-91B7-D84FDE76C800}" presName="parentLin" presStyleCnt="0"/>
      <dgm:spPr/>
    </dgm:pt>
    <dgm:pt modelId="{ACA2F40B-3304-4FA2-87C8-9F91ECB80428}" type="pres">
      <dgm:prSet presAssocID="{893F9408-86E4-4668-91B7-D84FDE76C800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6CE89B03-9AD7-455C-89D1-5E7D6B7D1995}" type="pres">
      <dgm:prSet presAssocID="{893F9408-86E4-4668-91B7-D84FDE76C800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1C9C-7F36-4FAC-A3E1-CEC0C32086F2}" type="pres">
      <dgm:prSet presAssocID="{893F9408-86E4-4668-91B7-D84FDE76C800}" presName="negativeSpace" presStyleCnt="0"/>
      <dgm:spPr/>
    </dgm:pt>
    <dgm:pt modelId="{18AA9B76-E421-4860-8EAE-412C866B13D0}" type="pres">
      <dgm:prSet presAssocID="{893F9408-86E4-4668-91B7-D84FDE76C800}" presName="childText" presStyleLbl="conFgAcc1" presStyleIdx="5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0255FB19-E13C-4173-9D7E-BF9240434905}" type="pres">
      <dgm:prSet presAssocID="{52A45E3B-F9A1-4F60-B955-E35568D9BA2E}" presName="spaceBetweenRectangles" presStyleCnt="0"/>
      <dgm:spPr/>
    </dgm:pt>
    <dgm:pt modelId="{5EE86D9F-B15B-40FC-9FFF-5FF46A4FF73A}" type="pres">
      <dgm:prSet presAssocID="{16A84E92-2F89-45CF-8008-94E4695ED374}" presName="parentLin" presStyleCnt="0"/>
      <dgm:spPr/>
    </dgm:pt>
    <dgm:pt modelId="{0B3DB01D-4FF0-4A25-B0D0-9C09675919AD}" type="pres">
      <dgm:prSet presAssocID="{16A84E92-2F89-45CF-8008-94E4695ED374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87EBB01F-A52D-4B9E-9522-C2801C50B3D4}" type="pres">
      <dgm:prSet presAssocID="{16A84E92-2F89-45CF-8008-94E4695ED374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2C0EC-59C7-4645-AA98-A9E09CB6BB93}" type="pres">
      <dgm:prSet presAssocID="{16A84E92-2F89-45CF-8008-94E4695ED374}" presName="negativeSpace" presStyleCnt="0"/>
      <dgm:spPr/>
    </dgm:pt>
    <dgm:pt modelId="{86127C61-C739-4A94-AA5E-2000A578F13D}" type="pres">
      <dgm:prSet presAssocID="{16A84E92-2F89-45CF-8008-94E4695ED374}" presName="childText" presStyleLbl="conFgAcc1" presStyleIdx="6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2BDA2F79-722E-4EE6-AE37-269107A3FAD4}" type="pres">
      <dgm:prSet presAssocID="{4F3866D6-DE9A-47C0-8C45-786E82E3BC23}" presName="spaceBetweenRectangles" presStyleCnt="0"/>
      <dgm:spPr/>
    </dgm:pt>
    <dgm:pt modelId="{59906B64-B985-4D78-9DA3-F66AA06D9670}" type="pres">
      <dgm:prSet presAssocID="{BAF62F88-B8BD-4AD0-BC94-488BACFF5EC9}" presName="parentLin" presStyleCnt="0"/>
      <dgm:spPr/>
    </dgm:pt>
    <dgm:pt modelId="{92080516-31DA-4F30-9B66-E7E8686F95BE}" type="pres">
      <dgm:prSet presAssocID="{BAF62F88-B8BD-4AD0-BC94-488BACFF5EC9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6A3C312B-EDFE-4964-991C-2EEE1226765F}" type="pres">
      <dgm:prSet presAssocID="{BAF62F88-B8BD-4AD0-BC94-488BACFF5EC9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D572C-B3D7-4762-8F08-619622438F08}" type="pres">
      <dgm:prSet presAssocID="{BAF62F88-B8BD-4AD0-BC94-488BACFF5EC9}" presName="negativeSpace" presStyleCnt="0"/>
      <dgm:spPr/>
    </dgm:pt>
    <dgm:pt modelId="{30631399-E285-4E06-A420-809299A50A6F}" type="pres">
      <dgm:prSet presAssocID="{BAF62F88-B8BD-4AD0-BC94-488BACFF5EC9}" presName="childText" presStyleLbl="conFgAcc1" presStyleIdx="7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A0980E0E-EF99-4B5B-8F8B-AEAD92A28C81}" type="pres">
      <dgm:prSet presAssocID="{29CC0B95-994F-4E64-82A0-B48D6DC0FD38}" presName="spaceBetweenRectangles" presStyleCnt="0"/>
      <dgm:spPr/>
    </dgm:pt>
    <dgm:pt modelId="{E773A10F-1F51-4352-B47D-AC99E358A194}" type="pres">
      <dgm:prSet presAssocID="{467238B6-BC59-4885-8691-8310A39333EF}" presName="parentLin" presStyleCnt="0"/>
      <dgm:spPr/>
    </dgm:pt>
    <dgm:pt modelId="{D79568BB-4C3D-474A-9465-14D1FF1A3A9E}" type="pres">
      <dgm:prSet presAssocID="{467238B6-BC59-4885-8691-8310A39333EF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EC9A3D51-504E-4227-A4F4-05BB36069FEF}" type="pres">
      <dgm:prSet presAssocID="{467238B6-BC59-4885-8691-8310A39333EF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EE6EE-052E-469B-BF20-F69E3A0B423E}" type="pres">
      <dgm:prSet presAssocID="{467238B6-BC59-4885-8691-8310A39333EF}" presName="negativeSpace" presStyleCnt="0"/>
      <dgm:spPr/>
    </dgm:pt>
    <dgm:pt modelId="{186D8E57-D886-47D0-B6DC-5D1AE6516AD4}" type="pres">
      <dgm:prSet presAssocID="{467238B6-BC59-4885-8691-8310A39333EF}" presName="childText" presStyleLbl="conFgAcc1" presStyleIdx="8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  <dgm:pt modelId="{FA6F157A-433D-4B1B-AD88-36B24E1CD2BE}" type="pres">
      <dgm:prSet presAssocID="{74068E0B-7C2D-4932-A417-255D3BEEEF92}" presName="spaceBetweenRectangles" presStyleCnt="0"/>
      <dgm:spPr/>
    </dgm:pt>
    <dgm:pt modelId="{1000DBE1-F84F-44A2-8366-59416BE0A781}" type="pres">
      <dgm:prSet presAssocID="{7804FF75-D14F-4D28-B336-FED54ED627D1}" presName="parentLin" presStyleCnt="0"/>
      <dgm:spPr/>
    </dgm:pt>
    <dgm:pt modelId="{648CD5E0-C131-4C8C-B04D-429C8E002A9A}" type="pres">
      <dgm:prSet presAssocID="{7804FF75-D14F-4D28-B336-FED54ED627D1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8DC6C127-43A4-4902-A456-99745EFC82FD}" type="pres">
      <dgm:prSet presAssocID="{7804FF75-D14F-4D28-B336-FED54ED627D1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A6E07-B675-4201-A07D-7625DA5C978A}" type="pres">
      <dgm:prSet presAssocID="{7804FF75-D14F-4D28-B336-FED54ED627D1}" presName="negativeSpace" presStyleCnt="0"/>
      <dgm:spPr/>
    </dgm:pt>
    <dgm:pt modelId="{DD82CE79-483E-401C-9DBB-BF6B4C503BB3}" type="pres">
      <dgm:prSet presAssocID="{7804FF75-D14F-4D28-B336-FED54ED627D1}" presName="childText" presStyleLbl="conFgAcc1" presStyleIdx="9" presStyleCnt="10">
        <dgm:presLayoutVars>
          <dgm:bulletEnabled val="1"/>
        </dgm:presLayoutVars>
      </dgm:prSet>
      <dgm:spPr>
        <a:solidFill>
          <a:schemeClr val="bg1"/>
        </a:solidFill>
        <a:ln>
          <a:solidFill>
            <a:srgbClr val="273787"/>
          </a:solidFill>
        </a:ln>
      </dgm:spPr>
      <dgm:t>
        <a:bodyPr/>
        <a:lstStyle/>
        <a:p>
          <a:endParaRPr lang="ru-RU"/>
        </a:p>
      </dgm:t>
    </dgm:pt>
  </dgm:ptLst>
  <dgm:cxnLst>
    <dgm:cxn modelId="{256FAA7E-7C01-4B6F-827C-388DA0FC3681}" type="presOf" srcId="{BAF62F88-B8BD-4AD0-BC94-488BACFF5EC9}" destId="{92080516-31DA-4F30-9B66-E7E8686F95BE}" srcOrd="0" destOrd="0" presId="urn:microsoft.com/office/officeart/2005/8/layout/list1"/>
    <dgm:cxn modelId="{F44355C2-A114-4508-8A56-E2FB0BEB7AD7}" type="presOf" srcId="{6838E861-EC2F-47B7-90B6-B3A80A10CFB8}" destId="{23F17E24-D5FA-4292-B52C-DEF493BFBC61}" srcOrd="0" destOrd="0" presId="urn:microsoft.com/office/officeart/2005/8/layout/list1"/>
    <dgm:cxn modelId="{2702AE54-413A-41BB-838E-59394D7E6836}" srcId="{6DC8996A-3852-4BD8-BE24-824483EE521F}" destId="{ECE0035D-EAFB-4D49-8C63-BC3DA7471657}" srcOrd="3" destOrd="0" parTransId="{EAE7A845-34D5-4BBF-9F45-13D716726874}" sibTransId="{E8B5D57C-D882-4292-A43A-0421278E6D05}"/>
    <dgm:cxn modelId="{A8D055A8-9363-426B-ABC1-DFB3468574CD}" srcId="{6DC8996A-3852-4BD8-BE24-824483EE521F}" destId="{16A84E92-2F89-45CF-8008-94E4695ED374}" srcOrd="6" destOrd="0" parTransId="{EE50D768-A1AA-4E88-9C48-33AD9E393C0B}" sibTransId="{4F3866D6-DE9A-47C0-8C45-786E82E3BC23}"/>
    <dgm:cxn modelId="{0D29720A-5B79-4B91-B040-B2BD022A9CB8}" type="presOf" srcId="{17AF6D5C-E471-4BDD-AA84-90834D9D27FF}" destId="{A2995F6D-AF49-47D5-BB34-50DBDE5DA489}" srcOrd="1" destOrd="0" presId="urn:microsoft.com/office/officeart/2005/8/layout/list1"/>
    <dgm:cxn modelId="{E43E6FB1-B012-415A-BFA2-FC015B9337BE}" type="presOf" srcId="{71920EAA-18C2-4FE1-AAE8-F7368DEDB9BD}" destId="{70EBAAE3-8860-41BC-8E24-698A818DAE78}" srcOrd="0" destOrd="0" presId="urn:microsoft.com/office/officeart/2005/8/layout/list1"/>
    <dgm:cxn modelId="{3DC02D76-E49C-4C5D-85BF-4F8B66C6D5D2}" type="presOf" srcId="{467238B6-BC59-4885-8691-8310A39333EF}" destId="{EC9A3D51-504E-4227-A4F4-05BB36069FEF}" srcOrd="1" destOrd="0" presId="urn:microsoft.com/office/officeart/2005/8/layout/list1"/>
    <dgm:cxn modelId="{BD2DD428-C003-48F3-BCF9-D91ADF9532DB}" srcId="{6DC8996A-3852-4BD8-BE24-824483EE521F}" destId="{BAF62F88-B8BD-4AD0-BC94-488BACFF5EC9}" srcOrd="7" destOrd="0" parTransId="{1DEA0ADA-EF8D-4894-909E-2D6BC5866F65}" sibTransId="{29CC0B95-994F-4E64-82A0-B48D6DC0FD38}"/>
    <dgm:cxn modelId="{746EBFDF-44E7-4B73-A1CE-CD1A8CD25BE5}" srcId="{6DC8996A-3852-4BD8-BE24-824483EE521F}" destId="{6838E861-EC2F-47B7-90B6-B3A80A10CFB8}" srcOrd="4" destOrd="0" parTransId="{F05FEE65-C716-47D4-9AF7-B2DC9391A049}" sibTransId="{EF1DD485-5D48-4612-A6E4-3EF93DE68994}"/>
    <dgm:cxn modelId="{CD4E25A0-5821-40B8-84C9-E36A7C6F6CB6}" type="presOf" srcId="{6838E861-EC2F-47B7-90B6-B3A80A10CFB8}" destId="{FAE67B75-8300-4B4F-814F-94D3C60BD3B0}" srcOrd="1" destOrd="0" presId="urn:microsoft.com/office/officeart/2005/8/layout/list1"/>
    <dgm:cxn modelId="{6B1B5693-9A00-4739-A94A-5870C0225C7B}" type="presOf" srcId="{893F9408-86E4-4668-91B7-D84FDE76C800}" destId="{ACA2F40B-3304-4FA2-87C8-9F91ECB80428}" srcOrd="0" destOrd="0" presId="urn:microsoft.com/office/officeart/2005/8/layout/list1"/>
    <dgm:cxn modelId="{E149C998-2131-4FF0-B8F6-6FD124B22AC8}" type="presOf" srcId="{ECE0035D-EAFB-4D49-8C63-BC3DA7471657}" destId="{6377324D-86AA-404E-AB96-F029DC56CF0F}" srcOrd="0" destOrd="0" presId="urn:microsoft.com/office/officeart/2005/8/layout/list1"/>
    <dgm:cxn modelId="{B24A2AB7-0EE9-4CC8-ABB2-8EFB196FB744}" srcId="{6DC8996A-3852-4BD8-BE24-824483EE521F}" destId="{71920EAA-18C2-4FE1-AAE8-F7368DEDB9BD}" srcOrd="2" destOrd="0" parTransId="{5467770A-2A42-4633-A2AA-AC2A41211E6A}" sibTransId="{2036813C-E366-464D-9CB6-FE9741BF023B}"/>
    <dgm:cxn modelId="{82D5A1EF-354A-4473-AC52-75294928DDDC}" type="presOf" srcId="{16A84E92-2F89-45CF-8008-94E4695ED374}" destId="{0B3DB01D-4FF0-4A25-B0D0-9C09675919AD}" srcOrd="0" destOrd="0" presId="urn:microsoft.com/office/officeart/2005/8/layout/list1"/>
    <dgm:cxn modelId="{9AA32DF1-8827-45F7-946A-B24AA9455A00}" srcId="{6DC8996A-3852-4BD8-BE24-824483EE521F}" destId="{893F9408-86E4-4668-91B7-D84FDE76C800}" srcOrd="5" destOrd="0" parTransId="{4B1B9EA9-81D1-4ECF-A663-82A7EE392415}" sibTransId="{52A45E3B-F9A1-4F60-B955-E35568D9BA2E}"/>
    <dgm:cxn modelId="{4E461650-87D2-48DD-AD83-14FE3855ADEF}" type="presOf" srcId="{6DC8996A-3852-4BD8-BE24-824483EE521F}" destId="{78EF267C-11EA-4EE1-82F4-7A4B81C9FCEF}" srcOrd="0" destOrd="0" presId="urn:microsoft.com/office/officeart/2005/8/layout/list1"/>
    <dgm:cxn modelId="{5DD49B28-4596-4F8C-88A7-46F6D7F5B0C1}" type="presOf" srcId="{7804FF75-D14F-4D28-B336-FED54ED627D1}" destId="{8DC6C127-43A4-4902-A456-99745EFC82FD}" srcOrd="1" destOrd="0" presId="urn:microsoft.com/office/officeart/2005/8/layout/list1"/>
    <dgm:cxn modelId="{6F1922FC-4F38-4857-BB89-787EE3375FD9}" type="presOf" srcId="{BAF62F88-B8BD-4AD0-BC94-488BACFF5EC9}" destId="{6A3C312B-EDFE-4964-991C-2EEE1226765F}" srcOrd="1" destOrd="0" presId="urn:microsoft.com/office/officeart/2005/8/layout/list1"/>
    <dgm:cxn modelId="{BC87E838-B518-4348-A3E6-4866BFA88CEA}" type="presOf" srcId="{893F9408-86E4-4668-91B7-D84FDE76C800}" destId="{6CE89B03-9AD7-455C-89D1-5E7D6B7D1995}" srcOrd="1" destOrd="0" presId="urn:microsoft.com/office/officeart/2005/8/layout/list1"/>
    <dgm:cxn modelId="{943C5E42-EF86-4507-9488-52C3954EE6DC}" type="presOf" srcId="{7804FF75-D14F-4D28-B336-FED54ED627D1}" destId="{648CD5E0-C131-4C8C-B04D-429C8E002A9A}" srcOrd="0" destOrd="0" presId="urn:microsoft.com/office/officeart/2005/8/layout/list1"/>
    <dgm:cxn modelId="{71A66053-E935-4E4E-B4B3-143467EABF4F}" type="presOf" srcId="{17AF6D5C-E471-4BDD-AA84-90834D9D27FF}" destId="{90D021E2-7B04-4F7C-AED6-2B3E2A38A985}" srcOrd="0" destOrd="0" presId="urn:microsoft.com/office/officeart/2005/8/layout/list1"/>
    <dgm:cxn modelId="{1D68C26C-0ACF-4BC7-9E70-3B7065C7BB90}" srcId="{6DC8996A-3852-4BD8-BE24-824483EE521F}" destId="{467238B6-BC59-4885-8691-8310A39333EF}" srcOrd="8" destOrd="0" parTransId="{4B1011D6-C3FF-4C07-A876-E1438F334216}" sibTransId="{74068E0B-7C2D-4932-A417-255D3BEEEF92}"/>
    <dgm:cxn modelId="{D952B6E9-FAAA-4C2F-98B2-E1558C5DB764}" srcId="{6DC8996A-3852-4BD8-BE24-824483EE521F}" destId="{7804FF75-D14F-4D28-B336-FED54ED627D1}" srcOrd="9" destOrd="0" parTransId="{9A43951A-8E19-4680-8893-BF01E553E2C1}" sibTransId="{007DE53E-11F1-4512-A189-52BE4950E9CA}"/>
    <dgm:cxn modelId="{5407A495-A617-4227-A60E-81C0FA677A2A}" type="presOf" srcId="{16A84E92-2F89-45CF-8008-94E4695ED374}" destId="{87EBB01F-A52D-4B9E-9522-C2801C50B3D4}" srcOrd="1" destOrd="0" presId="urn:microsoft.com/office/officeart/2005/8/layout/list1"/>
    <dgm:cxn modelId="{42DD84FC-B648-4F45-914A-EC8F66C3F66E}" srcId="{6DC8996A-3852-4BD8-BE24-824483EE521F}" destId="{D9808A62-AFED-4335-8EC1-EFAA19D4DC34}" srcOrd="0" destOrd="0" parTransId="{6D54A750-2D62-4310-A63E-5BFEBA8FAC75}" sibTransId="{D8D2F2E6-7DA0-4017-AA1E-CE2FC1E108EA}"/>
    <dgm:cxn modelId="{1FBFE1D0-609E-4F9A-A6FE-647480314946}" type="presOf" srcId="{71920EAA-18C2-4FE1-AAE8-F7368DEDB9BD}" destId="{4D76A562-E31A-424C-A685-08C27B3856E4}" srcOrd="1" destOrd="0" presId="urn:microsoft.com/office/officeart/2005/8/layout/list1"/>
    <dgm:cxn modelId="{53138735-29EB-49D7-AD85-4CFB7A883563}" type="presOf" srcId="{467238B6-BC59-4885-8691-8310A39333EF}" destId="{D79568BB-4C3D-474A-9465-14D1FF1A3A9E}" srcOrd="0" destOrd="0" presId="urn:microsoft.com/office/officeart/2005/8/layout/list1"/>
    <dgm:cxn modelId="{2BA301A7-25F3-4899-A122-EF2EDA6B6BE3}" type="presOf" srcId="{D9808A62-AFED-4335-8EC1-EFAA19D4DC34}" destId="{400E3503-CAD9-4266-83A6-5E6F3775AF67}" srcOrd="1" destOrd="0" presId="urn:microsoft.com/office/officeart/2005/8/layout/list1"/>
    <dgm:cxn modelId="{1B39B2EC-9C68-4054-BDEA-4F9FF67FEAEF}" type="presOf" srcId="{ECE0035D-EAFB-4D49-8C63-BC3DA7471657}" destId="{1B251B3B-FB62-405F-9E30-5F4A579BC42C}" srcOrd="1" destOrd="0" presId="urn:microsoft.com/office/officeart/2005/8/layout/list1"/>
    <dgm:cxn modelId="{D22185F6-C52A-4C69-A449-1E63A711DA43}" srcId="{6DC8996A-3852-4BD8-BE24-824483EE521F}" destId="{17AF6D5C-E471-4BDD-AA84-90834D9D27FF}" srcOrd="1" destOrd="0" parTransId="{D45EABBB-E720-4AFF-A649-E11E63B35336}" sibTransId="{8EE70DC9-578E-4AF6-A87B-DB4F15D2AEBD}"/>
    <dgm:cxn modelId="{432535AF-BFB9-480F-8804-0D2558361B0E}" type="presOf" srcId="{D9808A62-AFED-4335-8EC1-EFAA19D4DC34}" destId="{89E76CF6-9C45-4E74-B3EC-281C7D798F08}" srcOrd="0" destOrd="0" presId="urn:microsoft.com/office/officeart/2005/8/layout/list1"/>
    <dgm:cxn modelId="{95E64394-4942-4848-A517-092104E3D714}" type="presParOf" srcId="{78EF267C-11EA-4EE1-82F4-7A4B81C9FCEF}" destId="{5C65A257-A238-404C-B94F-11AF9D6E29D6}" srcOrd="0" destOrd="0" presId="urn:microsoft.com/office/officeart/2005/8/layout/list1"/>
    <dgm:cxn modelId="{BD2B6DBE-4989-4B3E-BCDE-9AF6C1AE2A45}" type="presParOf" srcId="{5C65A257-A238-404C-B94F-11AF9D6E29D6}" destId="{89E76CF6-9C45-4E74-B3EC-281C7D798F08}" srcOrd="0" destOrd="0" presId="urn:microsoft.com/office/officeart/2005/8/layout/list1"/>
    <dgm:cxn modelId="{E4BE557B-9E13-42BB-800A-47E949BC7055}" type="presParOf" srcId="{5C65A257-A238-404C-B94F-11AF9D6E29D6}" destId="{400E3503-CAD9-4266-83A6-5E6F3775AF67}" srcOrd="1" destOrd="0" presId="urn:microsoft.com/office/officeart/2005/8/layout/list1"/>
    <dgm:cxn modelId="{249D7EED-7500-4336-B917-08FF651AD791}" type="presParOf" srcId="{78EF267C-11EA-4EE1-82F4-7A4B81C9FCEF}" destId="{C1883E0B-5B8E-4E7F-B925-893DD271EBB5}" srcOrd="1" destOrd="0" presId="urn:microsoft.com/office/officeart/2005/8/layout/list1"/>
    <dgm:cxn modelId="{549B640B-B05E-4DDF-801F-8FDECB617E1E}" type="presParOf" srcId="{78EF267C-11EA-4EE1-82F4-7A4B81C9FCEF}" destId="{A5C868BD-8FC7-4CC4-B511-A76AB1075C62}" srcOrd="2" destOrd="0" presId="urn:microsoft.com/office/officeart/2005/8/layout/list1"/>
    <dgm:cxn modelId="{0CC65862-6F81-48A2-BBB3-AE09E1DD664D}" type="presParOf" srcId="{78EF267C-11EA-4EE1-82F4-7A4B81C9FCEF}" destId="{0B985490-57C5-4FE0-945E-5D9244874759}" srcOrd="3" destOrd="0" presId="urn:microsoft.com/office/officeart/2005/8/layout/list1"/>
    <dgm:cxn modelId="{8B825629-85E3-4939-89AB-72ED92ABB622}" type="presParOf" srcId="{78EF267C-11EA-4EE1-82F4-7A4B81C9FCEF}" destId="{57B2AF98-B7EE-4DAD-A54F-AC774E76E959}" srcOrd="4" destOrd="0" presId="urn:microsoft.com/office/officeart/2005/8/layout/list1"/>
    <dgm:cxn modelId="{9559FC7E-030C-4E27-AA4C-524F37C6B81E}" type="presParOf" srcId="{57B2AF98-B7EE-4DAD-A54F-AC774E76E959}" destId="{90D021E2-7B04-4F7C-AED6-2B3E2A38A985}" srcOrd="0" destOrd="0" presId="urn:microsoft.com/office/officeart/2005/8/layout/list1"/>
    <dgm:cxn modelId="{086F4596-7E20-47EB-8FDD-85B6B3BDD939}" type="presParOf" srcId="{57B2AF98-B7EE-4DAD-A54F-AC774E76E959}" destId="{A2995F6D-AF49-47D5-BB34-50DBDE5DA489}" srcOrd="1" destOrd="0" presId="urn:microsoft.com/office/officeart/2005/8/layout/list1"/>
    <dgm:cxn modelId="{C300E25A-B216-4F37-9646-9941EAEBA6F8}" type="presParOf" srcId="{78EF267C-11EA-4EE1-82F4-7A4B81C9FCEF}" destId="{8DF1C052-5103-4FA9-8EB9-80714D4ACD9F}" srcOrd="5" destOrd="0" presId="urn:microsoft.com/office/officeart/2005/8/layout/list1"/>
    <dgm:cxn modelId="{4CAF9415-F558-462B-8471-4F835D23615F}" type="presParOf" srcId="{78EF267C-11EA-4EE1-82F4-7A4B81C9FCEF}" destId="{A6DDD488-9713-4E9F-AF45-122E14D774BF}" srcOrd="6" destOrd="0" presId="urn:microsoft.com/office/officeart/2005/8/layout/list1"/>
    <dgm:cxn modelId="{99E5AAB2-CF8E-4DFF-B6CA-D2677BDB2767}" type="presParOf" srcId="{78EF267C-11EA-4EE1-82F4-7A4B81C9FCEF}" destId="{C1342345-BE6B-4071-B251-CC6D33246C6D}" srcOrd="7" destOrd="0" presId="urn:microsoft.com/office/officeart/2005/8/layout/list1"/>
    <dgm:cxn modelId="{E1245D82-D742-47E5-BDEC-E37813E516FD}" type="presParOf" srcId="{78EF267C-11EA-4EE1-82F4-7A4B81C9FCEF}" destId="{8C433F97-776C-4002-9E33-9E38E0B22910}" srcOrd="8" destOrd="0" presId="urn:microsoft.com/office/officeart/2005/8/layout/list1"/>
    <dgm:cxn modelId="{55665977-76F8-4A68-B793-998459F44C99}" type="presParOf" srcId="{8C433F97-776C-4002-9E33-9E38E0B22910}" destId="{70EBAAE3-8860-41BC-8E24-698A818DAE78}" srcOrd="0" destOrd="0" presId="urn:microsoft.com/office/officeart/2005/8/layout/list1"/>
    <dgm:cxn modelId="{333F6B32-CF66-47A1-AE76-58B6554ACEFA}" type="presParOf" srcId="{8C433F97-776C-4002-9E33-9E38E0B22910}" destId="{4D76A562-E31A-424C-A685-08C27B3856E4}" srcOrd="1" destOrd="0" presId="urn:microsoft.com/office/officeart/2005/8/layout/list1"/>
    <dgm:cxn modelId="{9192E46A-C553-4A39-A8CB-9B79056FAA8A}" type="presParOf" srcId="{78EF267C-11EA-4EE1-82F4-7A4B81C9FCEF}" destId="{AE719BFE-3B68-43D5-B298-6A7C79D42CAB}" srcOrd="9" destOrd="0" presId="urn:microsoft.com/office/officeart/2005/8/layout/list1"/>
    <dgm:cxn modelId="{A1D21337-EAC3-4AB4-90F8-87F9D99B1467}" type="presParOf" srcId="{78EF267C-11EA-4EE1-82F4-7A4B81C9FCEF}" destId="{D5452916-7B8B-4B05-BF4E-5C05A4D375E4}" srcOrd="10" destOrd="0" presId="urn:microsoft.com/office/officeart/2005/8/layout/list1"/>
    <dgm:cxn modelId="{A1E9ED62-A9CA-49ED-955D-3FE1F76CAD12}" type="presParOf" srcId="{78EF267C-11EA-4EE1-82F4-7A4B81C9FCEF}" destId="{4465158F-9BCA-4783-B076-35BDFABEC30E}" srcOrd="11" destOrd="0" presId="urn:microsoft.com/office/officeart/2005/8/layout/list1"/>
    <dgm:cxn modelId="{09D4D082-84BC-4A5C-81F8-4FD0748262EE}" type="presParOf" srcId="{78EF267C-11EA-4EE1-82F4-7A4B81C9FCEF}" destId="{2D90ADB6-F64C-40A3-8231-8F02316D235C}" srcOrd="12" destOrd="0" presId="urn:microsoft.com/office/officeart/2005/8/layout/list1"/>
    <dgm:cxn modelId="{4E0EE060-DF0E-4D2F-A10E-C1114F698B73}" type="presParOf" srcId="{2D90ADB6-F64C-40A3-8231-8F02316D235C}" destId="{6377324D-86AA-404E-AB96-F029DC56CF0F}" srcOrd="0" destOrd="0" presId="urn:microsoft.com/office/officeart/2005/8/layout/list1"/>
    <dgm:cxn modelId="{68B638F9-1542-4F35-A207-2F28FDDD1C35}" type="presParOf" srcId="{2D90ADB6-F64C-40A3-8231-8F02316D235C}" destId="{1B251B3B-FB62-405F-9E30-5F4A579BC42C}" srcOrd="1" destOrd="0" presId="urn:microsoft.com/office/officeart/2005/8/layout/list1"/>
    <dgm:cxn modelId="{9A28DFF4-FA32-4082-9244-F29872FA87BF}" type="presParOf" srcId="{78EF267C-11EA-4EE1-82F4-7A4B81C9FCEF}" destId="{ABB6B1E2-0663-4681-A09B-B64046456574}" srcOrd="13" destOrd="0" presId="urn:microsoft.com/office/officeart/2005/8/layout/list1"/>
    <dgm:cxn modelId="{FC6311CD-DDEB-403C-AFDC-0DC15CBDB2CD}" type="presParOf" srcId="{78EF267C-11EA-4EE1-82F4-7A4B81C9FCEF}" destId="{794D117B-CF49-4252-89CD-C3C8FC2279BB}" srcOrd="14" destOrd="0" presId="urn:microsoft.com/office/officeart/2005/8/layout/list1"/>
    <dgm:cxn modelId="{5B9D7076-CB7E-48E6-8EC8-0DEDE99CD2DC}" type="presParOf" srcId="{78EF267C-11EA-4EE1-82F4-7A4B81C9FCEF}" destId="{FF79727D-9273-4134-B9FD-09119C210E13}" srcOrd="15" destOrd="0" presId="urn:microsoft.com/office/officeart/2005/8/layout/list1"/>
    <dgm:cxn modelId="{31B98A29-CD03-4248-AD0B-CB1D3BB99FC7}" type="presParOf" srcId="{78EF267C-11EA-4EE1-82F4-7A4B81C9FCEF}" destId="{E6D59F1D-77E0-47A4-9EF6-535C63203DE6}" srcOrd="16" destOrd="0" presId="urn:microsoft.com/office/officeart/2005/8/layout/list1"/>
    <dgm:cxn modelId="{0898230E-511A-47FA-897B-1CE7796772FA}" type="presParOf" srcId="{E6D59F1D-77E0-47A4-9EF6-535C63203DE6}" destId="{23F17E24-D5FA-4292-B52C-DEF493BFBC61}" srcOrd="0" destOrd="0" presId="urn:microsoft.com/office/officeart/2005/8/layout/list1"/>
    <dgm:cxn modelId="{82DE653E-E794-451E-90C5-C22EC38E9BBC}" type="presParOf" srcId="{E6D59F1D-77E0-47A4-9EF6-535C63203DE6}" destId="{FAE67B75-8300-4B4F-814F-94D3C60BD3B0}" srcOrd="1" destOrd="0" presId="urn:microsoft.com/office/officeart/2005/8/layout/list1"/>
    <dgm:cxn modelId="{A2F1394F-CEE0-4A7E-B26C-C19C4997DB4A}" type="presParOf" srcId="{78EF267C-11EA-4EE1-82F4-7A4B81C9FCEF}" destId="{EE1904D2-3BB4-4278-B2B9-9EEEE7667D21}" srcOrd="17" destOrd="0" presId="urn:microsoft.com/office/officeart/2005/8/layout/list1"/>
    <dgm:cxn modelId="{60593EAD-E908-4721-9806-B3F0DD30EB84}" type="presParOf" srcId="{78EF267C-11EA-4EE1-82F4-7A4B81C9FCEF}" destId="{A6F937D1-C8BA-4ED5-A639-5EEEA1A0F2A8}" srcOrd="18" destOrd="0" presId="urn:microsoft.com/office/officeart/2005/8/layout/list1"/>
    <dgm:cxn modelId="{49459DF6-CAB4-46DE-8B5C-A84230194A09}" type="presParOf" srcId="{78EF267C-11EA-4EE1-82F4-7A4B81C9FCEF}" destId="{518DF407-44EC-41BA-8DFC-90A1F3430011}" srcOrd="19" destOrd="0" presId="urn:microsoft.com/office/officeart/2005/8/layout/list1"/>
    <dgm:cxn modelId="{50B835F8-67B7-4806-8D3A-338AAFB48A50}" type="presParOf" srcId="{78EF267C-11EA-4EE1-82F4-7A4B81C9FCEF}" destId="{979B58B7-C7E1-49FB-81A6-A5891597255B}" srcOrd="20" destOrd="0" presId="urn:microsoft.com/office/officeart/2005/8/layout/list1"/>
    <dgm:cxn modelId="{B29AE94D-F8AD-45C0-A149-874B72B7B4C4}" type="presParOf" srcId="{979B58B7-C7E1-49FB-81A6-A5891597255B}" destId="{ACA2F40B-3304-4FA2-87C8-9F91ECB80428}" srcOrd="0" destOrd="0" presId="urn:microsoft.com/office/officeart/2005/8/layout/list1"/>
    <dgm:cxn modelId="{3D775356-D069-4C2B-8CFD-DCC621881B3C}" type="presParOf" srcId="{979B58B7-C7E1-49FB-81A6-A5891597255B}" destId="{6CE89B03-9AD7-455C-89D1-5E7D6B7D1995}" srcOrd="1" destOrd="0" presId="urn:microsoft.com/office/officeart/2005/8/layout/list1"/>
    <dgm:cxn modelId="{99DB847E-38EE-4F43-9CA5-9298A50EAE01}" type="presParOf" srcId="{78EF267C-11EA-4EE1-82F4-7A4B81C9FCEF}" destId="{3CAF1C9C-7F36-4FAC-A3E1-CEC0C32086F2}" srcOrd="21" destOrd="0" presId="urn:microsoft.com/office/officeart/2005/8/layout/list1"/>
    <dgm:cxn modelId="{CD1F5DCE-C4DB-4913-A08F-30C0E25B097B}" type="presParOf" srcId="{78EF267C-11EA-4EE1-82F4-7A4B81C9FCEF}" destId="{18AA9B76-E421-4860-8EAE-412C866B13D0}" srcOrd="22" destOrd="0" presId="urn:microsoft.com/office/officeart/2005/8/layout/list1"/>
    <dgm:cxn modelId="{A7B20ED0-8352-46A8-9D42-6350B18101EE}" type="presParOf" srcId="{78EF267C-11EA-4EE1-82F4-7A4B81C9FCEF}" destId="{0255FB19-E13C-4173-9D7E-BF9240434905}" srcOrd="23" destOrd="0" presId="urn:microsoft.com/office/officeart/2005/8/layout/list1"/>
    <dgm:cxn modelId="{BB0BD26F-FC1B-4575-9478-945AFFE8514C}" type="presParOf" srcId="{78EF267C-11EA-4EE1-82F4-7A4B81C9FCEF}" destId="{5EE86D9F-B15B-40FC-9FFF-5FF46A4FF73A}" srcOrd="24" destOrd="0" presId="urn:microsoft.com/office/officeart/2005/8/layout/list1"/>
    <dgm:cxn modelId="{DB64675A-B9A2-4078-B8C7-D2CC3F802A85}" type="presParOf" srcId="{5EE86D9F-B15B-40FC-9FFF-5FF46A4FF73A}" destId="{0B3DB01D-4FF0-4A25-B0D0-9C09675919AD}" srcOrd="0" destOrd="0" presId="urn:microsoft.com/office/officeart/2005/8/layout/list1"/>
    <dgm:cxn modelId="{AB4D2EB2-D4EB-41A8-959B-2C1C2D3E7869}" type="presParOf" srcId="{5EE86D9F-B15B-40FC-9FFF-5FF46A4FF73A}" destId="{87EBB01F-A52D-4B9E-9522-C2801C50B3D4}" srcOrd="1" destOrd="0" presId="urn:microsoft.com/office/officeart/2005/8/layout/list1"/>
    <dgm:cxn modelId="{BBD48E67-2298-401E-AFBB-49F47254AB95}" type="presParOf" srcId="{78EF267C-11EA-4EE1-82F4-7A4B81C9FCEF}" destId="{BEC2C0EC-59C7-4645-AA98-A9E09CB6BB93}" srcOrd="25" destOrd="0" presId="urn:microsoft.com/office/officeart/2005/8/layout/list1"/>
    <dgm:cxn modelId="{C068C9EE-BE1D-4D5B-AABC-180B2B12B0DF}" type="presParOf" srcId="{78EF267C-11EA-4EE1-82F4-7A4B81C9FCEF}" destId="{86127C61-C739-4A94-AA5E-2000A578F13D}" srcOrd="26" destOrd="0" presId="urn:microsoft.com/office/officeart/2005/8/layout/list1"/>
    <dgm:cxn modelId="{87E26631-2EB5-461B-9463-A4139231A4D2}" type="presParOf" srcId="{78EF267C-11EA-4EE1-82F4-7A4B81C9FCEF}" destId="{2BDA2F79-722E-4EE6-AE37-269107A3FAD4}" srcOrd="27" destOrd="0" presId="urn:microsoft.com/office/officeart/2005/8/layout/list1"/>
    <dgm:cxn modelId="{CDC1A7BE-7862-4191-B647-EE0ADC24C632}" type="presParOf" srcId="{78EF267C-11EA-4EE1-82F4-7A4B81C9FCEF}" destId="{59906B64-B985-4D78-9DA3-F66AA06D9670}" srcOrd="28" destOrd="0" presId="urn:microsoft.com/office/officeart/2005/8/layout/list1"/>
    <dgm:cxn modelId="{A2E41CFB-9B4E-4AD8-AB1D-FDF46EE44B0C}" type="presParOf" srcId="{59906B64-B985-4D78-9DA3-F66AA06D9670}" destId="{92080516-31DA-4F30-9B66-E7E8686F95BE}" srcOrd="0" destOrd="0" presId="urn:microsoft.com/office/officeart/2005/8/layout/list1"/>
    <dgm:cxn modelId="{1B875A89-CAAD-4786-8C71-A08FC83E6D2D}" type="presParOf" srcId="{59906B64-B985-4D78-9DA3-F66AA06D9670}" destId="{6A3C312B-EDFE-4964-991C-2EEE1226765F}" srcOrd="1" destOrd="0" presId="urn:microsoft.com/office/officeart/2005/8/layout/list1"/>
    <dgm:cxn modelId="{9C2A5024-D09C-4736-8A36-17B9DCDC74EF}" type="presParOf" srcId="{78EF267C-11EA-4EE1-82F4-7A4B81C9FCEF}" destId="{8EFD572C-B3D7-4762-8F08-619622438F08}" srcOrd="29" destOrd="0" presId="urn:microsoft.com/office/officeart/2005/8/layout/list1"/>
    <dgm:cxn modelId="{B2DD48B3-E8EE-4A4B-B40D-691B17CB9E86}" type="presParOf" srcId="{78EF267C-11EA-4EE1-82F4-7A4B81C9FCEF}" destId="{30631399-E285-4E06-A420-809299A50A6F}" srcOrd="30" destOrd="0" presId="urn:microsoft.com/office/officeart/2005/8/layout/list1"/>
    <dgm:cxn modelId="{AF108069-BD63-4641-A73E-3A3A1A0C4B15}" type="presParOf" srcId="{78EF267C-11EA-4EE1-82F4-7A4B81C9FCEF}" destId="{A0980E0E-EF99-4B5B-8F8B-AEAD92A28C81}" srcOrd="31" destOrd="0" presId="urn:microsoft.com/office/officeart/2005/8/layout/list1"/>
    <dgm:cxn modelId="{877103F3-66A9-4975-802E-C85949F9DC80}" type="presParOf" srcId="{78EF267C-11EA-4EE1-82F4-7A4B81C9FCEF}" destId="{E773A10F-1F51-4352-B47D-AC99E358A194}" srcOrd="32" destOrd="0" presId="urn:microsoft.com/office/officeart/2005/8/layout/list1"/>
    <dgm:cxn modelId="{54B886BD-4BBD-4044-86CB-D230763F7499}" type="presParOf" srcId="{E773A10F-1F51-4352-B47D-AC99E358A194}" destId="{D79568BB-4C3D-474A-9465-14D1FF1A3A9E}" srcOrd="0" destOrd="0" presId="urn:microsoft.com/office/officeart/2005/8/layout/list1"/>
    <dgm:cxn modelId="{71DC8400-1514-4572-AD00-87F5B113D24A}" type="presParOf" srcId="{E773A10F-1F51-4352-B47D-AC99E358A194}" destId="{EC9A3D51-504E-4227-A4F4-05BB36069FEF}" srcOrd="1" destOrd="0" presId="urn:microsoft.com/office/officeart/2005/8/layout/list1"/>
    <dgm:cxn modelId="{019FE0E2-9E75-4D65-9240-4B2FCD894D4E}" type="presParOf" srcId="{78EF267C-11EA-4EE1-82F4-7A4B81C9FCEF}" destId="{59EEE6EE-052E-469B-BF20-F69E3A0B423E}" srcOrd="33" destOrd="0" presId="urn:microsoft.com/office/officeart/2005/8/layout/list1"/>
    <dgm:cxn modelId="{A15039C4-360D-488D-A565-83F276548BE6}" type="presParOf" srcId="{78EF267C-11EA-4EE1-82F4-7A4B81C9FCEF}" destId="{186D8E57-D886-47D0-B6DC-5D1AE6516AD4}" srcOrd="34" destOrd="0" presId="urn:microsoft.com/office/officeart/2005/8/layout/list1"/>
    <dgm:cxn modelId="{B053D37A-87BD-437B-B0C9-C150AA26287D}" type="presParOf" srcId="{78EF267C-11EA-4EE1-82F4-7A4B81C9FCEF}" destId="{FA6F157A-433D-4B1B-AD88-36B24E1CD2BE}" srcOrd="35" destOrd="0" presId="urn:microsoft.com/office/officeart/2005/8/layout/list1"/>
    <dgm:cxn modelId="{7580817B-FDB7-4A69-83FD-E44EB727BE2B}" type="presParOf" srcId="{78EF267C-11EA-4EE1-82F4-7A4B81C9FCEF}" destId="{1000DBE1-F84F-44A2-8366-59416BE0A781}" srcOrd="36" destOrd="0" presId="urn:microsoft.com/office/officeart/2005/8/layout/list1"/>
    <dgm:cxn modelId="{550B48CB-9CEB-468F-961B-42FC1BBA3AE1}" type="presParOf" srcId="{1000DBE1-F84F-44A2-8366-59416BE0A781}" destId="{648CD5E0-C131-4C8C-B04D-429C8E002A9A}" srcOrd="0" destOrd="0" presId="urn:microsoft.com/office/officeart/2005/8/layout/list1"/>
    <dgm:cxn modelId="{59FAE858-FAD1-4740-968D-DDB308CEED2F}" type="presParOf" srcId="{1000DBE1-F84F-44A2-8366-59416BE0A781}" destId="{8DC6C127-43A4-4902-A456-99745EFC82FD}" srcOrd="1" destOrd="0" presId="urn:microsoft.com/office/officeart/2005/8/layout/list1"/>
    <dgm:cxn modelId="{95F69322-9F80-43E2-8D10-8A8C2D3896AC}" type="presParOf" srcId="{78EF267C-11EA-4EE1-82F4-7A4B81C9FCEF}" destId="{C32A6E07-B675-4201-A07D-7625DA5C978A}" srcOrd="37" destOrd="0" presId="urn:microsoft.com/office/officeart/2005/8/layout/list1"/>
    <dgm:cxn modelId="{0FE50215-B085-4E7E-AFCA-E85E616EDBBD}" type="presParOf" srcId="{78EF267C-11EA-4EE1-82F4-7A4B81C9FCEF}" destId="{DD82CE79-483E-401C-9DBB-BF6B4C503BB3}" srcOrd="38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3CA8-0653-4D82-80B4-AD49103FCB0E}">
      <dsp:nvSpPr>
        <dsp:cNvPr id="0" name=""/>
        <dsp:cNvSpPr/>
      </dsp:nvSpPr>
      <dsp:spPr>
        <a:xfrm>
          <a:off x="510806" y="0"/>
          <a:ext cx="4897692" cy="1304741"/>
        </a:xfrm>
        <a:prstGeom prst="rightArrow">
          <a:avLst/>
        </a:prstGeom>
        <a:solidFill>
          <a:srgbClr val="033C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A5320-239E-4C3F-AAD8-5126D21BDDBA}">
      <dsp:nvSpPr>
        <dsp:cNvPr id="0" name=""/>
        <dsp:cNvSpPr/>
      </dsp:nvSpPr>
      <dsp:spPr>
        <a:xfrm>
          <a:off x="1969" y="391422"/>
          <a:ext cx="1279567" cy="521896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0,3 до 3 миллионов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3 лет</a:t>
          </a:r>
          <a:endParaRPr lang="ru-RU" sz="900" b="1" kern="1200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27446" y="416899"/>
        <a:ext cx="1228613" cy="470942"/>
      </dsp:txXfrm>
    </dsp:sp>
    <dsp:sp modelId="{C60ABEA6-E542-4E61-A042-FC91D84B5432}">
      <dsp:nvSpPr>
        <dsp:cNvPr id="0" name=""/>
        <dsp:cNvSpPr/>
      </dsp:nvSpPr>
      <dsp:spPr>
        <a:xfrm>
          <a:off x="1494797" y="391422"/>
          <a:ext cx="1279567" cy="521896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3 до 5 миллионов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5 лет</a:t>
          </a:r>
          <a:endParaRPr lang="ru-RU" sz="900" b="1" kern="1200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1520274" y="416899"/>
        <a:ext cx="1228613" cy="470942"/>
      </dsp:txXfrm>
    </dsp:sp>
    <dsp:sp modelId="{6CCDC42E-0052-4A6D-9781-72618FAC312F}">
      <dsp:nvSpPr>
        <dsp:cNvPr id="0" name=""/>
        <dsp:cNvSpPr/>
      </dsp:nvSpPr>
      <dsp:spPr>
        <a:xfrm>
          <a:off x="2987626" y="391422"/>
          <a:ext cx="1279567" cy="521896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5 до 10 миллионов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7 лет</a:t>
          </a:r>
          <a:endParaRPr lang="ru-RU" sz="900" b="1" kern="1200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3013103" y="416899"/>
        <a:ext cx="1228613" cy="470942"/>
      </dsp:txXfrm>
    </dsp:sp>
    <dsp:sp modelId="{B5D88215-9784-4CFE-9276-B4BA1FB47245}">
      <dsp:nvSpPr>
        <dsp:cNvPr id="0" name=""/>
        <dsp:cNvSpPr/>
      </dsp:nvSpPr>
      <dsp:spPr>
        <a:xfrm>
          <a:off x="4480454" y="391422"/>
          <a:ext cx="1279567" cy="521896"/>
        </a:xfrm>
        <a:prstGeom prst="roundRect">
          <a:avLst/>
        </a:prstGeom>
        <a:solidFill>
          <a:schemeClr val="bg1"/>
        </a:solidFill>
        <a:ln w="31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от 10 миллионов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до 10 лет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cap="none" spc="0" dirty="0" smtClean="0">
              <a:ln w="0"/>
              <a:solidFill>
                <a:schemeClr val="tx1"/>
              </a:solidFill>
              <a:effectLst/>
              <a:latin typeface="Roboto Condensed" panose="020B0604020202020204" charset="0"/>
              <a:ea typeface="Roboto Condensed" panose="020B0604020202020204" charset="0"/>
            </a:rPr>
            <a:t>и более*</a:t>
          </a:r>
          <a:endParaRPr lang="ru-RU" sz="900" b="0" i="1" kern="1200" cap="none" spc="0" dirty="0">
            <a:ln w="0"/>
            <a:solidFill>
              <a:schemeClr val="tx1"/>
            </a:solidFill>
            <a:effectLst/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4505931" y="416899"/>
        <a:ext cx="1228613" cy="470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868BD-8FC7-4CC4-B511-A76AB1075C62}">
      <dsp:nvSpPr>
        <dsp:cNvPr id="0" name=""/>
        <dsp:cNvSpPr/>
      </dsp:nvSpPr>
      <dsp:spPr>
        <a:xfrm>
          <a:off x="0" y="381002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E3503-CAD9-4266-83A6-5E6F3775AF67}">
      <dsp:nvSpPr>
        <dsp:cNvPr id="0" name=""/>
        <dsp:cNvSpPr/>
      </dsp:nvSpPr>
      <dsp:spPr>
        <a:xfrm>
          <a:off x="563164" y="203882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Антибиотики</a:t>
          </a:r>
          <a:endParaRPr lang="ru-RU" sz="14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221175"/>
        <a:ext cx="7849712" cy="319654"/>
      </dsp:txXfrm>
    </dsp:sp>
    <dsp:sp modelId="{A6DDD488-9713-4E9F-AF45-122E14D774BF}">
      <dsp:nvSpPr>
        <dsp:cNvPr id="0" name=""/>
        <dsp:cNvSpPr/>
      </dsp:nvSpPr>
      <dsp:spPr>
        <a:xfrm>
          <a:off x="0" y="925322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95F6D-AF49-47D5-BB34-50DBDE5DA489}">
      <dsp:nvSpPr>
        <dsp:cNvPr id="0" name=""/>
        <dsp:cNvSpPr/>
      </dsp:nvSpPr>
      <dsp:spPr>
        <a:xfrm>
          <a:off x="563164" y="748202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патологии эндокринной системы</a:t>
          </a:r>
          <a:endParaRPr lang="ru-RU" sz="14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765495"/>
        <a:ext cx="7849712" cy="319654"/>
      </dsp:txXfrm>
    </dsp:sp>
    <dsp:sp modelId="{D5452916-7B8B-4B05-BF4E-5C05A4D375E4}">
      <dsp:nvSpPr>
        <dsp:cNvPr id="0" name=""/>
        <dsp:cNvSpPr/>
      </dsp:nvSpPr>
      <dsp:spPr>
        <a:xfrm>
          <a:off x="0" y="146964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6A562-E31A-424C-A685-08C27B3856E4}">
      <dsp:nvSpPr>
        <dsp:cNvPr id="0" name=""/>
        <dsp:cNvSpPr/>
      </dsp:nvSpPr>
      <dsp:spPr>
        <a:xfrm>
          <a:off x="563164" y="129252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Нестероидные противовоспалительные лекарственные средства</a:t>
          </a:r>
          <a:endParaRPr lang="ru-RU" sz="1400" b="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1309814"/>
        <a:ext cx="7849712" cy="319654"/>
      </dsp:txXfrm>
    </dsp:sp>
    <dsp:sp modelId="{794D117B-CF49-4252-89CD-C3C8FC2279BB}">
      <dsp:nvSpPr>
        <dsp:cNvPr id="0" name=""/>
        <dsp:cNvSpPr/>
      </dsp:nvSpPr>
      <dsp:spPr>
        <a:xfrm>
          <a:off x="0" y="201396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51B3B-FB62-405F-9E30-5F4A579BC42C}">
      <dsp:nvSpPr>
        <dsp:cNvPr id="0" name=""/>
        <dsp:cNvSpPr/>
      </dsp:nvSpPr>
      <dsp:spPr>
        <a:xfrm>
          <a:off x="563164" y="183684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Противовирусные лекарственные средства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1854134"/>
        <a:ext cx="7849712" cy="319654"/>
      </dsp:txXfrm>
    </dsp:sp>
    <dsp:sp modelId="{A6F937D1-C8BA-4ED5-A639-5EEEA1A0F2A8}">
      <dsp:nvSpPr>
        <dsp:cNvPr id="0" name=""/>
        <dsp:cNvSpPr/>
      </dsp:nvSpPr>
      <dsp:spPr>
        <a:xfrm>
          <a:off x="0" y="255828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67B75-8300-4B4F-814F-94D3C60BD3B0}">
      <dsp:nvSpPr>
        <dsp:cNvPr id="0" name=""/>
        <dsp:cNvSpPr/>
      </dsp:nvSpPr>
      <dsp:spPr>
        <a:xfrm>
          <a:off x="563164" y="238116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патологии желудочно-кишечного тракта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2398454"/>
        <a:ext cx="7849712" cy="319654"/>
      </dsp:txXfrm>
    </dsp:sp>
    <dsp:sp modelId="{18AA9B76-E421-4860-8EAE-412C866B13D0}">
      <dsp:nvSpPr>
        <dsp:cNvPr id="0" name=""/>
        <dsp:cNvSpPr/>
      </dsp:nvSpPr>
      <dsp:spPr>
        <a:xfrm>
          <a:off x="0" y="310260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89B03-9AD7-455C-89D1-5E7D6B7D1995}">
      <dsp:nvSpPr>
        <dsp:cNvPr id="0" name=""/>
        <dsp:cNvSpPr/>
      </dsp:nvSpPr>
      <dsp:spPr>
        <a:xfrm>
          <a:off x="563164" y="292548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Иммунобиологические лекарственные средства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2942774"/>
        <a:ext cx="7849712" cy="319654"/>
      </dsp:txXfrm>
    </dsp:sp>
    <dsp:sp modelId="{86127C61-C739-4A94-AA5E-2000A578F13D}">
      <dsp:nvSpPr>
        <dsp:cNvPr id="0" name=""/>
        <dsp:cNvSpPr/>
      </dsp:nvSpPr>
      <dsp:spPr>
        <a:xfrm>
          <a:off x="0" y="364692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BB01F-A52D-4B9E-9522-C2801C50B3D4}">
      <dsp:nvSpPr>
        <dsp:cNvPr id="0" name=""/>
        <dsp:cNvSpPr/>
      </dsp:nvSpPr>
      <dsp:spPr>
        <a:xfrm>
          <a:off x="563164" y="346980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патологии органов дыхания</a:t>
          </a:r>
        </a:p>
      </dsp:txBody>
      <dsp:txXfrm>
        <a:off x="580457" y="3487094"/>
        <a:ext cx="7849712" cy="319654"/>
      </dsp:txXfrm>
    </dsp:sp>
    <dsp:sp modelId="{30631399-E285-4E06-A420-809299A50A6F}">
      <dsp:nvSpPr>
        <dsp:cNvPr id="0" name=""/>
        <dsp:cNvSpPr/>
      </dsp:nvSpPr>
      <dsp:spPr>
        <a:xfrm>
          <a:off x="0" y="4191242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3C312B-EDFE-4964-991C-2EEE1226765F}">
      <dsp:nvSpPr>
        <dsp:cNvPr id="0" name=""/>
        <dsp:cNvSpPr/>
      </dsp:nvSpPr>
      <dsp:spPr>
        <a:xfrm>
          <a:off x="563164" y="4014121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сердечно-сосудистых заболеваний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4031414"/>
        <a:ext cx="7849712" cy="319654"/>
      </dsp:txXfrm>
    </dsp:sp>
    <dsp:sp modelId="{186D8E57-D886-47D0-B6DC-5D1AE6516AD4}">
      <dsp:nvSpPr>
        <dsp:cNvPr id="0" name=""/>
        <dsp:cNvSpPr/>
      </dsp:nvSpPr>
      <dsp:spPr>
        <a:xfrm>
          <a:off x="0" y="4735561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3D51-504E-4227-A4F4-05BB36069FEF}">
      <dsp:nvSpPr>
        <dsp:cNvPr id="0" name=""/>
        <dsp:cNvSpPr/>
      </dsp:nvSpPr>
      <dsp:spPr>
        <a:xfrm>
          <a:off x="563164" y="4558442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Лекарственные средства для лечения </a:t>
          </a: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онкологических заболеваний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4575735"/>
        <a:ext cx="7849712" cy="319654"/>
      </dsp:txXfrm>
    </dsp:sp>
    <dsp:sp modelId="{DD82CE79-483E-401C-9DBB-BF6B4C503BB3}">
      <dsp:nvSpPr>
        <dsp:cNvPr id="0" name=""/>
        <dsp:cNvSpPr/>
      </dsp:nvSpPr>
      <dsp:spPr>
        <a:xfrm>
          <a:off x="0" y="5279882"/>
          <a:ext cx="11263283" cy="3024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2737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C6C127-43A4-4902-A456-99745EFC82FD}">
      <dsp:nvSpPr>
        <dsp:cNvPr id="0" name=""/>
        <dsp:cNvSpPr/>
      </dsp:nvSpPr>
      <dsp:spPr>
        <a:xfrm>
          <a:off x="563164" y="5102762"/>
          <a:ext cx="7884298" cy="354240"/>
        </a:xfrm>
        <a:prstGeom prst="roundRect">
          <a:avLst/>
        </a:prstGeom>
        <a:solidFill>
          <a:srgbClr val="033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008" tIns="0" rIns="29800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Диаскин</a:t>
          </a:r>
          <a:r>
            <a:rPr lang="ru-RU" sz="14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-тесты </a:t>
          </a:r>
          <a:r>
            <a:rPr lang="ru-RU" sz="14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rPr>
            <a:t>для раннего выявления инфицированности детей туберкулезом</a:t>
          </a:r>
          <a:endParaRPr lang="ru-RU" sz="14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Roboto Condensed" panose="020B0604020202020204" charset="0"/>
            <a:ea typeface="Roboto Condensed" panose="020B0604020202020204" charset="0"/>
          </a:endParaRPr>
        </a:p>
      </dsp:txBody>
      <dsp:txXfrm>
        <a:off x="580457" y="5120055"/>
        <a:ext cx="7849712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0.41937</cdr:x>
      <cdr:y>0.81381</cdr:y>
    </cdr:from>
    <cdr:to>
      <cdr:x>0.5</cdr:x>
      <cdr:y>0.97405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56150" y="46440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rPr>
            <a:t>(Определяется)</a:t>
          </a:r>
          <a:endParaRPr lang="ru-RU" sz="1100" b="1" dirty="0">
            <a:solidFill>
              <a:schemeClr val="bg1"/>
            </a:solidFill>
            <a:latin typeface="Roboto Condensed" panose="020B0604020202020204" charset="0"/>
            <a:ea typeface="Roboto Condensed" panose="020B060402020202020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07072-E9B8-4EA6-8E27-3BE3E255684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8D35A-95A8-4C0B-8778-9F371D67F6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73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743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632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9709-5E30-49C0-8A83-05AE4D0E5CE5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65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88E7-62C8-4EDD-B4D4-038E4D8AFBCD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815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88E7-62C8-4EDD-B4D4-038E4D8AFBC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175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88E7-62C8-4EDD-B4D4-038E4D8AFBCD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08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F88E7-62C8-4EDD-B4D4-038E4D8AFBCD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986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9709-5E30-49C0-8A83-05AE4D0E5CE5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150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957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70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F88E7-62C8-4EDD-B4D4-038E4D8AFBCD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832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9709-5E30-49C0-8A83-05AE4D0E5CE5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0061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84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D9709-5E30-49C0-8A83-05AE4D0E5CE5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55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147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071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12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F88E7-62C8-4EDD-B4D4-038E4D8AFBCD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59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29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500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51958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43088" y="63042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>
                <a:solidFill>
                  <a:srgbClr val="404040">
                    <a:tint val="75000"/>
                  </a:srgbClr>
                </a:solidFill>
              </a:rPr>
              <a:t>© 2018 DIA, Inc. All rights reserved</a:t>
            </a:r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316875" y="6293655"/>
            <a:ext cx="126552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78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0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89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19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4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17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70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49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AE24-4E36-4532-8A59-083CF86C0A92}" type="datetimeFigureOut">
              <a:rPr lang="tr-TR" smtClean="0"/>
              <a:t>21.05.2020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7AA6-7B82-4197-88AE-664E1F06324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05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zpharmagency.uz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4.jp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.xml"/><Relationship Id="rId5" Type="http://schemas.openxmlformats.org/officeDocument/2006/relationships/image" Target="../media/image18.jpeg"/><Relationship Id="rId10" Type="http://schemas.microsoft.com/office/2007/relationships/diagramDrawing" Target="../diagrams/drawing1.xml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hyperlink" Target="mailto:farmagentlik@minzdrav.uz" TargetMode="External"/><Relationship Id="rId4" Type="http://schemas.openxmlformats.org/officeDocument/2006/relationships/hyperlink" Target="http://uzpharmagency.u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jpeg"/><Relationship Id="rId4" Type="http://schemas.openxmlformats.org/officeDocument/2006/relationships/image" Target="../media/image4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121991" y="2459504"/>
            <a:ext cx="9309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Инвестиционная привлекательность фармацевтической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отрасли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Республики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Узбекистан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1158" y="6297906"/>
            <a:ext cx="18708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http://uzpharmagency.uz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/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395361" y="6456218"/>
            <a:ext cx="360000" cy="228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28E73-526D-4273-8CAB-5AEF2980850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613214"/>
              </p:ext>
            </p:extLst>
          </p:nvPr>
        </p:nvGraphicFramePr>
        <p:xfrm>
          <a:off x="9202132" y="1142485"/>
          <a:ext cx="2292031" cy="53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900"/>
              </p:ext>
            </p:extLst>
          </p:nvPr>
        </p:nvGraphicFramePr>
        <p:xfrm>
          <a:off x="4953566" y="1142485"/>
          <a:ext cx="2132813" cy="53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740544"/>
              </p:ext>
            </p:extLst>
          </p:nvPr>
        </p:nvGraphicFramePr>
        <p:xfrm>
          <a:off x="7124752" y="1142485"/>
          <a:ext cx="2039007" cy="53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Dikdörtgen 7"/>
          <p:cNvSpPr/>
          <p:nvPr/>
        </p:nvSpPr>
        <p:spPr>
          <a:xfrm>
            <a:off x="324254" y="949578"/>
            <a:ext cx="4518131" cy="1112923"/>
          </a:xfrm>
          <a:prstGeom prst="rect">
            <a:avLst/>
          </a:prstGeom>
          <a:solidFill>
            <a:srgbClr val="033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Metin kutusu 8"/>
          <p:cNvSpPr txBox="1"/>
          <p:nvPr/>
        </p:nvSpPr>
        <p:spPr>
          <a:xfrm>
            <a:off x="562059" y="1058115"/>
            <a:ext cx="4009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 2018 - 2019 годы </a:t>
            </a:r>
            <a:r>
              <a:rPr lang="ru-RU" sz="16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реализовано</a:t>
            </a:r>
            <a:br>
              <a:rPr lang="ru-RU" sz="1600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50 </a:t>
            </a:r>
            <a:r>
              <a:rPr lang="ru-RU" sz="1600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инвестиционных проектов </a:t>
            </a:r>
            <a:r>
              <a:rPr lang="ru-RU" sz="16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на сумму </a:t>
            </a:r>
            <a:r>
              <a:rPr lang="ru-RU" sz="1600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более 150 миллионов долларов США</a:t>
            </a:r>
            <a:r>
              <a:rPr lang="ru-RU" sz="16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.</a:t>
            </a:r>
            <a:endParaRPr lang="en-US" sz="2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5" name="Dikdörtgen 7"/>
          <p:cNvSpPr/>
          <p:nvPr/>
        </p:nvSpPr>
        <p:spPr>
          <a:xfrm>
            <a:off x="317720" y="2139010"/>
            <a:ext cx="4518131" cy="1308866"/>
          </a:xfrm>
          <a:prstGeom prst="rect">
            <a:avLst/>
          </a:prstGeom>
          <a:solidFill>
            <a:srgbClr val="033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Metin kutusu 8"/>
          <p:cNvSpPr txBox="1"/>
          <p:nvPr/>
        </p:nvSpPr>
        <p:spPr>
          <a:xfrm>
            <a:off x="555525" y="2173977"/>
            <a:ext cx="4009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В том числе на территории фармацевтической СЭЗ реализовано </a:t>
            </a:r>
            <a:r>
              <a:rPr lang="ru-RU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11 проектов на сумму 70 млн. Долларов США.</a:t>
            </a:r>
            <a:endParaRPr lang="en-US" sz="2400" b="1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8" name="Dikdörtgen 7"/>
          <p:cNvSpPr/>
          <p:nvPr/>
        </p:nvSpPr>
        <p:spPr>
          <a:xfrm>
            <a:off x="315100" y="3524385"/>
            <a:ext cx="4518131" cy="1674619"/>
          </a:xfrm>
          <a:prstGeom prst="rect">
            <a:avLst/>
          </a:prstGeom>
          <a:solidFill>
            <a:srgbClr val="033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Metin kutusu 8"/>
          <p:cNvSpPr txBox="1"/>
          <p:nvPr/>
        </p:nvSpPr>
        <p:spPr>
          <a:xfrm>
            <a:off x="324254" y="3632923"/>
            <a:ext cx="4508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Отечественное фармацевтическое производство в 2019 году </a:t>
            </a:r>
            <a:r>
              <a:rPr lang="ru-RU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увеличилось</a:t>
            </a:r>
            <a:br>
              <a:rPr lang="ru-RU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3 раза в финансовом и в 4 </a:t>
            </a:r>
            <a: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раза</a:t>
            </a:r>
            <a:b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количественном </a:t>
            </a:r>
            <a: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выражении</a:t>
            </a:r>
            <a:br>
              <a:rPr lang="ru-RU" b="1" dirty="0" smtClean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сравнению с 2014 годом.</a:t>
            </a:r>
            <a:endParaRPr lang="en-US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0" name="Dikdörtgen 7"/>
          <p:cNvSpPr/>
          <p:nvPr/>
        </p:nvSpPr>
        <p:spPr>
          <a:xfrm>
            <a:off x="318948" y="5270322"/>
            <a:ext cx="4518131" cy="1112923"/>
          </a:xfrm>
          <a:prstGeom prst="rect">
            <a:avLst/>
          </a:prstGeom>
          <a:solidFill>
            <a:srgbClr val="033C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Metin kutusu 8"/>
          <p:cNvSpPr txBox="1"/>
          <p:nvPr/>
        </p:nvSpPr>
        <p:spPr>
          <a:xfrm>
            <a:off x="555525" y="5327106"/>
            <a:ext cx="4009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Количество производителей увеличилось более </a:t>
            </a:r>
            <a:r>
              <a:rPr lang="ru-RU" b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чем на 30% </a:t>
            </a:r>
            <a:r>
              <a:rPr lang="ru-RU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по сравнению с 2014 годом.</a:t>
            </a:r>
            <a:endParaRPr lang="en-US" sz="24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25" name="Resim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26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" y="-8987"/>
            <a:ext cx="1080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ФАРМАЦЕВТИЧЕСКАЯ СФЕРА РЕСПУБЛИКИ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0758" y="1242781"/>
            <a:ext cx="4404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Динамика </a:t>
            </a:r>
            <a:r>
              <a:rPr lang="ru-RU" b="1" dirty="0" smtClean="0">
                <a:latin typeface="Roboto Condensed" panose="020B0604020202020204" charset="0"/>
                <a:ea typeface="Roboto Condensed" panose="020B0604020202020204" charset="0"/>
              </a:rPr>
              <a:t>роста</a:t>
            </a:r>
            <a:br>
              <a:rPr lang="ru-RU" b="1" dirty="0" smtClean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b="1" dirty="0" smtClean="0">
                <a:latin typeface="Roboto Condensed" panose="020B0604020202020204" charset="0"/>
                <a:ea typeface="Roboto Condensed" panose="020B0604020202020204" charset="0"/>
              </a:rPr>
              <a:t>фармацевтической </a:t>
            </a:r>
            <a:r>
              <a:rPr lang="ru-RU" b="1" dirty="0">
                <a:latin typeface="Roboto Condensed" panose="020B0604020202020204" charset="0"/>
                <a:ea typeface="Roboto Condensed" panose="020B0604020202020204" charset="0"/>
              </a:rPr>
              <a:t>промышленности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404809" y="6526586"/>
            <a:ext cx="3905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* в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соответствии с №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ПП-4554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от 30.12.2009 г.</a:t>
            </a:r>
          </a:p>
        </p:txBody>
      </p:sp>
    </p:spTree>
    <p:extLst>
      <p:ext uri="{BB962C8B-B14F-4D97-AF65-F5344CB8AC3E}">
        <p14:creationId xmlns:p14="http://schemas.microsoft.com/office/powerpoint/2010/main" val="3155275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11" grpId="0">
        <p:bldAsOne/>
      </p:bldGraphic>
      <p:bldP spid="16" grpId="0" animBg="1"/>
      <p:bldP spid="41" grpId="0"/>
      <p:bldP spid="15" grpId="0" animBg="1"/>
      <p:bldP spid="17" grpId="0"/>
      <p:bldP spid="18" grpId="0" animBg="1"/>
      <p:bldP spid="19" grpId="0"/>
      <p:bldP spid="20" grpId="0" animBg="1"/>
      <p:bldP spid="22" grpId="0"/>
      <p:bldP spid="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26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2" y="-8987"/>
            <a:ext cx="12728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ОЖИДАЕМЫЙ РОСТ В </a:t>
            </a:r>
            <a:r>
              <a:rPr lang="ru-RU" sz="32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ФАРМАЦЕВТИЧЕСКОЙ ОТРАСЛИ</a:t>
            </a:r>
            <a:endParaRPr lang="ru-RU" sz="32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311487256"/>
              </p:ext>
            </p:extLst>
          </p:nvPr>
        </p:nvGraphicFramePr>
        <p:xfrm>
          <a:off x="152198" y="662981"/>
          <a:ext cx="5492634" cy="2682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897956498"/>
              </p:ext>
            </p:extLst>
          </p:nvPr>
        </p:nvGraphicFramePr>
        <p:xfrm>
          <a:off x="5765180" y="3414274"/>
          <a:ext cx="6210920" cy="307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2462123891"/>
              </p:ext>
            </p:extLst>
          </p:nvPr>
        </p:nvGraphicFramePr>
        <p:xfrm>
          <a:off x="5765180" y="662980"/>
          <a:ext cx="6210920" cy="2682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404809" y="6526586"/>
            <a:ext cx="39058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* в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соответствии с №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ПП-4554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от 30.12.2009 г.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67443115"/>
              </p:ext>
            </p:extLst>
          </p:nvPr>
        </p:nvGraphicFramePr>
        <p:xfrm>
          <a:off x="152198" y="3414274"/>
          <a:ext cx="5492634" cy="307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9251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Graphic spid="24" grpId="0">
        <p:bldAsOne/>
      </p:bldGraphic>
      <p:bldGraphic spid="27" grpId="0">
        <p:bldAsOne/>
      </p:bldGraphic>
      <p:bldP spid="5" grpId="0"/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441600" y="3013501"/>
            <a:ext cx="113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УСЛОВИЯ ФАРМАЦЕВТИЧЕСКОЙ ПРОМЫШЛЕННОСТИ</a:t>
            </a:r>
            <a:endParaRPr lang="en-US" sz="4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86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6"/>
          <p:cNvGrpSpPr/>
          <p:nvPr/>
        </p:nvGrpSpPr>
        <p:grpSpPr>
          <a:xfrm>
            <a:off x="293962" y="3943357"/>
            <a:ext cx="6138741" cy="1303020"/>
            <a:chOff x="843300" y="1925089"/>
            <a:chExt cx="7094220" cy="1303020"/>
          </a:xfrm>
        </p:grpSpPr>
        <p:sp>
          <p:nvSpPr>
            <p:cNvPr id="29" name="Dikdörtgen 7"/>
            <p:cNvSpPr/>
            <p:nvPr/>
          </p:nvSpPr>
          <p:spPr>
            <a:xfrm>
              <a:off x="843300" y="1925089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Metin kutusu 8"/>
            <p:cNvSpPr txBox="1"/>
            <p:nvPr/>
          </p:nvSpPr>
          <p:spPr>
            <a:xfrm>
              <a:off x="1134706" y="2128851"/>
              <a:ext cx="65114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Закон Республики Узбекистан № ЗРУ-598 от 25.12.2009 г. «Об инвестициях и инвестиционной деятельности»</a:t>
              </a:r>
              <a:endPara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37" name="Grup 9"/>
          <p:cNvGrpSpPr/>
          <p:nvPr/>
        </p:nvGrpSpPr>
        <p:grpSpPr>
          <a:xfrm>
            <a:off x="280333" y="2528136"/>
            <a:ext cx="6152370" cy="1313340"/>
            <a:chOff x="827550" y="3304490"/>
            <a:chExt cx="7109970" cy="1313340"/>
          </a:xfrm>
        </p:grpSpPr>
        <p:sp>
          <p:nvSpPr>
            <p:cNvPr id="38" name="Dikdörtgen 10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Metin kutusu 11"/>
            <p:cNvSpPr txBox="1"/>
            <p:nvPr/>
          </p:nvSpPr>
          <p:spPr>
            <a:xfrm>
              <a:off x="827550" y="3417501"/>
              <a:ext cx="7109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Указ Президента Республики Узбекистан № УП-5707 от 10.04.2009 г. «О дальнейших мерах по ускорению развития фармацевтической промышленности республики в 2019 - 2021 гг.»</a:t>
              </a:r>
              <a:endPara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44" name="Grup 14"/>
          <p:cNvGrpSpPr/>
          <p:nvPr/>
        </p:nvGrpSpPr>
        <p:grpSpPr>
          <a:xfrm>
            <a:off x="267062" y="777145"/>
            <a:ext cx="6152370" cy="1615913"/>
            <a:chOff x="827550" y="3304490"/>
            <a:chExt cx="7109970" cy="1303020"/>
          </a:xfrm>
        </p:grpSpPr>
        <p:sp>
          <p:nvSpPr>
            <p:cNvPr id="45" name="Dikdörtgen 15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Metin kutusu 16"/>
            <p:cNvSpPr txBox="1"/>
            <p:nvPr/>
          </p:nvSpPr>
          <p:spPr>
            <a:xfrm>
              <a:off x="827550" y="3471083"/>
              <a:ext cx="7109970" cy="967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Указ Президента Республики Узбекистан № ПП-4554 от 30.12.2009 г. «О дополнительных мерах по углублению реформ в фармацевтической отрасли Республики Узбекистан»</a:t>
              </a:r>
              <a:endPara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47" name="Grup 18"/>
          <p:cNvGrpSpPr/>
          <p:nvPr/>
        </p:nvGrpSpPr>
        <p:grpSpPr>
          <a:xfrm>
            <a:off x="294150" y="5349669"/>
            <a:ext cx="6152370" cy="1303020"/>
            <a:chOff x="827550" y="3674143"/>
            <a:chExt cx="7109970" cy="1303020"/>
          </a:xfrm>
        </p:grpSpPr>
        <p:sp>
          <p:nvSpPr>
            <p:cNvPr id="48" name="Dikdörtgen 19"/>
            <p:cNvSpPr/>
            <p:nvPr/>
          </p:nvSpPr>
          <p:spPr>
            <a:xfrm>
              <a:off x="843300" y="3674143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Metin kutusu 20"/>
            <p:cNvSpPr txBox="1"/>
            <p:nvPr/>
          </p:nvSpPr>
          <p:spPr>
            <a:xfrm>
              <a:off x="827550" y="3916941"/>
              <a:ext cx="7109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Указ Президента Республики Узбекистан № </a:t>
              </a:r>
              <a:r>
                <a:rPr lang="ru-RU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УП-5032</a:t>
              </a:r>
              <a:br>
                <a:rPr lang="ru-RU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</a:br>
              <a:r>
                <a:rPr lang="ru-RU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от </a:t>
              </a: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05.04.2017 г. «О создании </a:t>
              </a:r>
              <a:r>
                <a:rPr lang="ru-RU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фармацевтических Свободных </a:t>
              </a: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экономических зон»</a:t>
              </a:r>
              <a:endParaRPr lang="en-US" sz="2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pic>
        <p:nvPicPr>
          <p:cNvPr id="14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5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-1" y="-8987"/>
            <a:ext cx="10131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СОЗДАННЫЕ УСЛОВИЯ ДЛЯ ИНВЕСТОРОВ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63843" y="3943357"/>
            <a:ext cx="5629867" cy="1323439"/>
          </a:xfrm>
          <a:prstGeom prst="rect">
            <a:avLst/>
          </a:prstGeom>
          <a:solidFill>
            <a:srgbClr val="033C4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«В случае если последующее законодательство Республики Узбекистан ухудшает условия для инвестирования, то для инвесторов в течение десяти лет с даты инвестирования применяется действующее законодательство на дату инвестирования».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67540" y="2327457"/>
            <a:ext cx="5640376" cy="1569660"/>
          </a:xfrm>
          <a:prstGeom prst="rect">
            <a:avLst/>
          </a:prstGeom>
          <a:solidFill>
            <a:srgbClr val="033C4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«При государственных закупках лекарств и предметов медицинского назначения государственный заказчик отклоняет все заявки, содержащие предложения на поставку импортных лекарств и предметов медицинского назначения, если есть два или более участников - отечественные производители аналогичной продукции».</a:t>
            </a:r>
            <a:endParaRPr lang="en-US" sz="1600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45943" y="1045297"/>
            <a:ext cx="5647767" cy="1077218"/>
          </a:xfrm>
          <a:prstGeom prst="rect">
            <a:avLst/>
          </a:prstGeom>
          <a:solidFill>
            <a:srgbClr val="033C4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«Сокращение импорта лекарств за счет модернизации, увеличения существующих производственных мощностей и разработки новых видов лекарств, а также за счет привлечения инвестиций».</a:t>
            </a:r>
            <a:endParaRPr lang="en-US" sz="1600" dirty="0">
              <a:solidFill>
                <a:srgbClr val="FFFF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67539" y="5532264"/>
            <a:ext cx="5640377" cy="830997"/>
          </a:xfrm>
          <a:prstGeom prst="rect">
            <a:avLst/>
          </a:prstGeom>
          <a:solidFill>
            <a:srgbClr val="033C4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«Создание свободных экономических зон« 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Зомин-Фарм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»,« 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Косонсой-Фарм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»,« 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Сырдарё-Фарм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»,« 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Бойсун-Фарм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»,« 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Бустонлик-Фарм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»и« Паркент-</a:t>
            </a:r>
            <a:r>
              <a:rPr lang="ru-RU" sz="1600" dirty="0" err="1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Фарм</a:t>
            </a:r>
            <a:r>
              <a:rPr lang="ru-RU" sz="16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rPr>
              <a:t> »».</a:t>
            </a:r>
          </a:p>
        </p:txBody>
      </p:sp>
    </p:spTree>
    <p:extLst>
      <p:ext uri="{BB962C8B-B14F-4D97-AF65-F5344CB8AC3E}">
        <p14:creationId xmlns:p14="http://schemas.microsoft.com/office/powerpoint/2010/main" val="174280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6"/>
          <p:cNvGrpSpPr/>
          <p:nvPr/>
        </p:nvGrpSpPr>
        <p:grpSpPr>
          <a:xfrm>
            <a:off x="6324600" y="1510580"/>
            <a:ext cx="5657658" cy="400503"/>
            <a:chOff x="843300" y="1925089"/>
            <a:chExt cx="7094220" cy="488187"/>
          </a:xfrm>
        </p:grpSpPr>
        <p:sp>
          <p:nvSpPr>
            <p:cNvPr id="29" name="Dikdörtgen 7"/>
            <p:cNvSpPr/>
            <p:nvPr/>
          </p:nvSpPr>
          <p:spPr>
            <a:xfrm>
              <a:off x="843300" y="1925089"/>
              <a:ext cx="7094220" cy="4831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Metin kutusu 8"/>
            <p:cNvSpPr txBox="1"/>
            <p:nvPr/>
          </p:nvSpPr>
          <p:spPr>
            <a:xfrm>
              <a:off x="1047820" y="1963084"/>
              <a:ext cx="6511408" cy="4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Земельный налог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31" name="Grup 6"/>
          <p:cNvGrpSpPr/>
          <p:nvPr/>
        </p:nvGrpSpPr>
        <p:grpSpPr>
          <a:xfrm>
            <a:off x="6324600" y="1930547"/>
            <a:ext cx="5657658" cy="400503"/>
            <a:chOff x="843300" y="1925089"/>
            <a:chExt cx="7094220" cy="488187"/>
          </a:xfrm>
        </p:grpSpPr>
        <p:sp>
          <p:nvSpPr>
            <p:cNvPr id="32" name="Dikdörtgen 7"/>
            <p:cNvSpPr/>
            <p:nvPr/>
          </p:nvSpPr>
          <p:spPr>
            <a:xfrm>
              <a:off x="843300" y="1925089"/>
              <a:ext cx="7094220" cy="4831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Metin kutusu 8"/>
            <p:cNvSpPr txBox="1"/>
            <p:nvPr/>
          </p:nvSpPr>
          <p:spPr>
            <a:xfrm>
              <a:off x="1047818" y="1963084"/>
              <a:ext cx="6511408" cy="4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Налог на имущество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34" name="Grup 6"/>
          <p:cNvGrpSpPr/>
          <p:nvPr/>
        </p:nvGrpSpPr>
        <p:grpSpPr>
          <a:xfrm>
            <a:off x="6324600" y="2350514"/>
            <a:ext cx="5657658" cy="400503"/>
            <a:chOff x="843300" y="1925089"/>
            <a:chExt cx="7094220" cy="488187"/>
          </a:xfrm>
        </p:grpSpPr>
        <p:sp>
          <p:nvSpPr>
            <p:cNvPr id="35" name="Dikdörtgen 7"/>
            <p:cNvSpPr/>
            <p:nvPr/>
          </p:nvSpPr>
          <p:spPr>
            <a:xfrm>
              <a:off x="843300" y="1925089"/>
              <a:ext cx="7094220" cy="4831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Metin kutusu 8"/>
            <p:cNvSpPr txBox="1"/>
            <p:nvPr/>
          </p:nvSpPr>
          <p:spPr>
            <a:xfrm>
              <a:off x="1047818" y="1963084"/>
              <a:ext cx="6511408" cy="4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Единый налоговый платеж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40" name="Grup 6"/>
          <p:cNvGrpSpPr/>
          <p:nvPr/>
        </p:nvGrpSpPr>
        <p:grpSpPr>
          <a:xfrm>
            <a:off x="6324600" y="2772381"/>
            <a:ext cx="5657658" cy="712910"/>
            <a:chOff x="843300" y="1925088"/>
            <a:chExt cx="7094220" cy="868993"/>
          </a:xfrm>
        </p:grpSpPr>
        <p:sp>
          <p:nvSpPr>
            <p:cNvPr id="41" name="Dikdörtgen 7"/>
            <p:cNvSpPr/>
            <p:nvPr/>
          </p:nvSpPr>
          <p:spPr>
            <a:xfrm>
              <a:off x="843300" y="1925088"/>
              <a:ext cx="7094220" cy="868993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Metin kutusu 8"/>
            <p:cNvSpPr txBox="1"/>
            <p:nvPr/>
          </p:nvSpPr>
          <p:spPr>
            <a:xfrm>
              <a:off x="1047818" y="1963084"/>
              <a:ext cx="6511408" cy="787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Налог на улучшение и развитие социальной инфраструктуры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0" name="Grup 6"/>
          <p:cNvGrpSpPr/>
          <p:nvPr/>
        </p:nvGrpSpPr>
        <p:grpSpPr>
          <a:xfrm>
            <a:off x="6324600" y="3518657"/>
            <a:ext cx="5665852" cy="665587"/>
            <a:chOff x="843300" y="1925089"/>
            <a:chExt cx="7109463" cy="1313225"/>
          </a:xfrm>
        </p:grpSpPr>
        <p:sp>
          <p:nvSpPr>
            <p:cNvPr id="51" name="Dikdörtgen 7"/>
            <p:cNvSpPr/>
            <p:nvPr/>
          </p:nvSpPr>
          <p:spPr>
            <a:xfrm>
              <a:off x="843300" y="1925089"/>
              <a:ext cx="7094220" cy="12383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Metin kutusu 8"/>
            <p:cNvSpPr txBox="1"/>
            <p:nvPr/>
          </p:nvSpPr>
          <p:spPr>
            <a:xfrm>
              <a:off x="843300" y="1963082"/>
              <a:ext cx="7109463" cy="1275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Оплата внебюджетных средств на реконструкцию образовательных и медицинских учреждений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3" name="Grup 6"/>
          <p:cNvGrpSpPr/>
          <p:nvPr/>
        </p:nvGrpSpPr>
        <p:grpSpPr>
          <a:xfrm>
            <a:off x="6324600" y="4179651"/>
            <a:ext cx="5653704" cy="400503"/>
            <a:chOff x="843300" y="1925089"/>
            <a:chExt cx="7094220" cy="488187"/>
          </a:xfrm>
        </p:grpSpPr>
        <p:sp>
          <p:nvSpPr>
            <p:cNvPr id="54" name="Dikdörtgen 7"/>
            <p:cNvSpPr/>
            <p:nvPr/>
          </p:nvSpPr>
          <p:spPr>
            <a:xfrm>
              <a:off x="843300" y="1925089"/>
              <a:ext cx="7094220" cy="4831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Metin kutusu 8"/>
            <p:cNvSpPr txBox="1"/>
            <p:nvPr/>
          </p:nvSpPr>
          <p:spPr>
            <a:xfrm>
              <a:off x="1047818" y="1963084"/>
              <a:ext cx="6511409" cy="45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Прием в Республиканский дорожный фонд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6" name="Grup 6"/>
          <p:cNvGrpSpPr/>
          <p:nvPr/>
        </p:nvGrpSpPr>
        <p:grpSpPr>
          <a:xfrm>
            <a:off x="6324600" y="4609366"/>
            <a:ext cx="5653704" cy="698199"/>
            <a:chOff x="843300" y="1925089"/>
            <a:chExt cx="7094220" cy="1238324"/>
          </a:xfrm>
        </p:grpSpPr>
        <p:sp>
          <p:nvSpPr>
            <p:cNvPr id="57" name="Dikdörtgen 7"/>
            <p:cNvSpPr/>
            <p:nvPr/>
          </p:nvSpPr>
          <p:spPr>
            <a:xfrm>
              <a:off x="843300" y="1925089"/>
              <a:ext cx="7094220" cy="12383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Metin kutusu 8"/>
            <p:cNvSpPr txBox="1"/>
            <p:nvPr/>
          </p:nvSpPr>
          <p:spPr>
            <a:xfrm>
              <a:off x="1047818" y="1963083"/>
              <a:ext cx="6511409" cy="11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Таможенные платежи за сырье, оборудование и комплектующие</a:t>
              </a:r>
              <a:endParaRPr lang="en-US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pic>
        <p:nvPicPr>
          <p:cNvPr id="59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60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C:\Users\Санжархонов Бекзод\Desktop\YXo1pWUE6B5xRJU42oeF7fi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4884" y="1511050"/>
            <a:ext cx="5280678" cy="3323343"/>
          </a:xfrm>
          <a:prstGeom prst="rect">
            <a:avLst/>
          </a:prstGeom>
        </p:spPr>
      </p:pic>
      <p:sp>
        <p:nvSpPr>
          <p:cNvPr id="121" name="Выноска 1 120"/>
          <p:cNvSpPr/>
          <p:nvPr/>
        </p:nvSpPr>
        <p:spPr>
          <a:xfrm>
            <a:off x="4352409" y="4031310"/>
            <a:ext cx="1552672" cy="413629"/>
          </a:xfrm>
          <a:prstGeom prst="borderCallout1">
            <a:avLst>
              <a:gd name="adj1" fmla="val 1485"/>
              <a:gd name="adj2" fmla="val 34423"/>
              <a:gd name="adj3" fmla="val -194785"/>
              <a:gd name="adj4" fmla="val 33328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Косонсой-Фарм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sp>
        <p:nvSpPr>
          <p:cNvPr id="122" name="Выноска 1 121"/>
          <p:cNvSpPr/>
          <p:nvPr/>
        </p:nvSpPr>
        <p:spPr>
          <a:xfrm>
            <a:off x="1753996" y="4416837"/>
            <a:ext cx="1362342" cy="393634"/>
          </a:xfrm>
          <a:prstGeom prst="borderCallout1">
            <a:avLst>
              <a:gd name="adj1" fmla="val 38971"/>
              <a:gd name="adj2" fmla="val 99520"/>
              <a:gd name="adj3" fmla="val 39656"/>
              <a:gd name="adj4" fmla="val 140725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Бойсун-Фарм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sp>
        <p:nvSpPr>
          <p:cNvPr id="123" name="Выноска 1 122"/>
          <p:cNvSpPr/>
          <p:nvPr/>
        </p:nvSpPr>
        <p:spPr>
          <a:xfrm>
            <a:off x="3044879" y="2051196"/>
            <a:ext cx="1530193" cy="413629"/>
          </a:xfrm>
          <a:prstGeom prst="borderCallout1">
            <a:avLst>
              <a:gd name="adj1" fmla="val 96246"/>
              <a:gd name="adj2" fmla="val 94340"/>
              <a:gd name="adj3" fmla="val 252786"/>
              <a:gd name="adj4" fmla="val 94062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Бустонлик-Фарм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sp>
        <p:nvSpPr>
          <p:cNvPr id="124" name="Выноска 1 123"/>
          <p:cNvSpPr/>
          <p:nvPr/>
        </p:nvSpPr>
        <p:spPr>
          <a:xfrm>
            <a:off x="3809220" y="4503719"/>
            <a:ext cx="1362342" cy="413629"/>
          </a:xfrm>
          <a:prstGeom prst="borderCallout1">
            <a:avLst>
              <a:gd name="adj1" fmla="val -731"/>
              <a:gd name="adj2" fmla="val 28282"/>
              <a:gd name="adj3" fmla="val -290058"/>
              <a:gd name="adj4" fmla="val 27335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«Паркент-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sp>
        <p:nvSpPr>
          <p:cNvPr id="125" name="Выноска 1 13"/>
          <p:cNvSpPr/>
          <p:nvPr/>
        </p:nvSpPr>
        <p:spPr>
          <a:xfrm>
            <a:off x="4575072" y="2051196"/>
            <a:ext cx="1362342" cy="413629"/>
          </a:xfrm>
          <a:prstGeom prst="borderCallout1">
            <a:avLst>
              <a:gd name="adj1" fmla="val 99183"/>
              <a:gd name="adj2" fmla="val 37242"/>
              <a:gd name="adj3" fmla="val 303940"/>
              <a:gd name="adj4" fmla="val 37916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«Андижан-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sp>
        <p:nvSpPr>
          <p:cNvPr id="126" name="Выноска 1 125"/>
          <p:cNvSpPr/>
          <p:nvPr/>
        </p:nvSpPr>
        <p:spPr>
          <a:xfrm>
            <a:off x="2845416" y="5003513"/>
            <a:ext cx="1191090" cy="413629"/>
          </a:xfrm>
          <a:prstGeom prst="borderCallout1">
            <a:avLst>
              <a:gd name="adj1" fmla="val -1490"/>
              <a:gd name="adj2" fmla="val 78237"/>
              <a:gd name="adj3" fmla="val -310428"/>
              <a:gd name="adj4" fmla="val 79023"/>
            </a:avLst>
          </a:prstGeom>
          <a:solidFill>
            <a:srgbClr val="033C4F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32863"/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СЭЗ «</a:t>
            </a:r>
            <a:r>
              <a:rPr lang="ru-RU" sz="1224" dirty="0" err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Зомин-Фарм</a:t>
            </a:r>
            <a:r>
              <a:rPr lang="ru-RU" sz="1224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»</a:t>
            </a:r>
          </a:p>
        </p:txBody>
      </p:sp>
      <p:graphicFrame>
        <p:nvGraphicFramePr>
          <p:cNvPr id="129" name="Схема 1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650060"/>
              </p:ext>
            </p:extLst>
          </p:nvPr>
        </p:nvGraphicFramePr>
        <p:xfrm>
          <a:off x="6228461" y="5553259"/>
          <a:ext cx="5761991" cy="130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0" name="TextBox 129"/>
          <p:cNvSpPr txBox="1"/>
          <p:nvPr/>
        </p:nvSpPr>
        <p:spPr>
          <a:xfrm>
            <a:off x="-2" y="-8987"/>
            <a:ext cx="1263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ФАРМАЦЕВТИЧЕСКИЕ СВОБОДНЫЕ ЭКОНОМИЧЕСКИЕ ЗОНЫ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42225" y="1073763"/>
            <a:ext cx="409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УЧАСТНИКИ СЭЗ </a:t>
            </a:r>
            <a:r>
              <a:rPr lang="ru-RU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ОСВОБОЖДЕНЫ </a:t>
            </a:r>
            <a:r>
              <a:rPr lang="ru-RU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2225" y="5445896"/>
            <a:ext cx="276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СРОК </a:t>
            </a:r>
            <a:r>
              <a:rPr lang="ru-RU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ДЕЙСТВИЯ ЛЬГОТ:</a:t>
            </a:r>
            <a:endParaRPr lang="ru-RU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07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Graphic spid="129" grpId="0">
        <p:bldAsOne/>
      </p:bldGraphic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6"/>
          <p:cNvGrpSpPr/>
          <p:nvPr/>
        </p:nvGrpSpPr>
        <p:grpSpPr>
          <a:xfrm>
            <a:off x="309900" y="809648"/>
            <a:ext cx="6138741" cy="533089"/>
            <a:chOff x="843300" y="1925089"/>
            <a:chExt cx="7094220" cy="665427"/>
          </a:xfrm>
        </p:grpSpPr>
        <p:sp>
          <p:nvSpPr>
            <p:cNvPr id="29" name="Dikdörtgen 7"/>
            <p:cNvSpPr/>
            <p:nvPr/>
          </p:nvSpPr>
          <p:spPr>
            <a:xfrm>
              <a:off x="843300" y="1925089"/>
              <a:ext cx="7094220" cy="665427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Metin kutusu 8"/>
            <p:cNvSpPr txBox="1"/>
            <p:nvPr/>
          </p:nvSpPr>
          <p:spPr>
            <a:xfrm>
              <a:off x="1132253" y="2057670"/>
              <a:ext cx="6511409" cy="499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Подача заявки Инвестором</a:t>
              </a:r>
              <a:endParaRPr lang="en-US" sz="2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37" name="Grup 9"/>
          <p:cNvGrpSpPr/>
          <p:nvPr/>
        </p:nvGrpSpPr>
        <p:grpSpPr>
          <a:xfrm>
            <a:off x="294149" y="1418498"/>
            <a:ext cx="6152370" cy="1193001"/>
            <a:chOff x="811800" y="2723098"/>
            <a:chExt cx="7109970" cy="1303020"/>
          </a:xfrm>
        </p:grpSpPr>
        <p:sp>
          <p:nvSpPr>
            <p:cNvPr id="38" name="Dikdörtgen 10"/>
            <p:cNvSpPr/>
            <p:nvPr/>
          </p:nvSpPr>
          <p:spPr>
            <a:xfrm>
              <a:off x="827549" y="2723098"/>
              <a:ext cx="7094221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Metin kutusu 11"/>
            <p:cNvSpPr txBox="1"/>
            <p:nvPr/>
          </p:nvSpPr>
          <p:spPr>
            <a:xfrm>
              <a:off x="811800" y="2836109"/>
              <a:ext cx="7109970" cy="1109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Рассмотрение возможности реализации проекта, передача заявки в Административный совет </a:t>
              </a:r>
              <a:r>
                <a:rPr lang="ru-RU" sz="2000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СЭЗ</a:t>
              </a:r>
              <a:br>
                <a:rPr lang="ru-RU" sz="2000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</a:br>
              <a:r>
                <a:rPr lang="ru-RU" sz="2000" i="1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(в </a:t>
              </a:r>
              <a:r>
                <a:rPr lang="ru-RU" sz="2000" i="1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течение 2 рабочих дней</a:t>
              </a:r>
              <a:r>
                <a:rPr lang="ru-RU" sz="20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).</a:t>
              </a:r>
              <a:endParaRPr lang="en-US" sz="2000" i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44" name="Grup 14"/>
          <p:cNvGrpSpPr/>
          <p:nvPr/>
        </p:nvGrpSpPr>
        <p:grpSpPr>
          <a:xfrm>
            <a:off x="202708" y="2714969"/>
            <a:ext cx="6362683" cy="903375"/>
            <a:chOff x="721879" y="3304490"/>
            <a:chExt cx="7353018" cy="1303020"/>
          </a:xfrm>
        </p:grpSpPr>
        <p:sp>
          <p:nvSpPr>
            <p:cNvPr id="45" name="Dikdörtgen 15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Metin kutusu 16"/>
            <p:cNvSpPr txBox="1"/>
            <p:nvPr/>
          </p:nvSpPr>
          <p:spPr>
            <a:xfrm>
              <a:off x="721879" y="3471083"/>
              <a:ext cx="7353018" cy="932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Принятие решения о размещении инвестиционного проекта Администрацией СЭЗ </a:t>
              </a:r>
              <a:r>
                <a:rPr lang="ru-RU" i="1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(в течение 5 рабочих дней)</a:t>
              </a:r>
              <a:endParaRPr lang="en-US" i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47" name="Grup 18"/>
          <p:cNvGrpSpPr/>
          <p:nvPr/>
        </p:nvGrpSpPr>
        <p:grpSpPr>
          <a:xfrm>
            <a:off x="294149" y="3733841"/>
            <a:ext cx="6152370" cy="955148"/>
            <a:chOff x="827550" y="3674143"/>
            <a:chExt cx="7109970" cy="1303020"/>
          </a:xfrm>
        </p:grpSpPr>
        <p:sp>
          <p:nvSpPr>
            <p:cNvPr id="48" name="Dikdörtgen 19"/>
            <p:cNvSpPr/>
            <p:nvPr/>
          </p:nvSpPr>
          <p:spPr>
            <a:xfrm>
              <a:off x="843300" y="3674143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Metin kutusu 20"/>
            <p:cNvSpPr txBox="1"/>
            <p:nvPr/>
          </p:nvSpPr>
          <p:spPr>
            <a:xfrm>
              <a:off x="827550" y="3793298"/>
              <a:ext cx="7109970" cy="965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Предоставление статуса участника СЭЗ</a:t>
              </a:r>
            </a:p>
            <a:p>
              <a:pPr lvl="0" algn="ctr">
                <a:defRPr/>
              </a:pPr>
              <a:r>
                <a:rPr lang="ru-RU" sz="20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Дирекцией СЭЗ </a:t>
              </a:r>
              <a:r>
                <a:rPr lang="ru-RU" sz="2000" i="1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(за 1 рабочий день)</a:t>
              </a:r>
              <a:endParaRPr lang="en-US" sz="2000" i="1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pic>
        <p:nvPicPr>
          <p:cNvPr id="14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5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 18"/>
          <p:cNvGrpSpPr/>
          <p:nvPr/>
        </p:nvGrpSpPr>
        <p:grpSpPr>
          <a:xfrm>
            <a:off x="294149" y="5359440"/>
            <a:ext cx="6152370" cy="1334026"/>
            <a:chOff x="827550" y="3760978"/>
            <a:chExt cx="7109970" cy="1303020"/>
          </a:xfrm>
        </p:grpSpPr>
        <p:sp>
          <p:nvSpPr>
            <p:cNvPr id="22" name="Dikdörtgen 19"/>
            <p:cNvSpPr/>
            <p:nvPr/>
          </p:nvSpPr>
          <p:spPr>
            <a:xfrm>
              <a:off x="843300" y="3760978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Metin kutusu 20"/>
            <p:cNvSpPr txBox="1"/>
            <p:nvPr/>
          </p:nvSpPr>
          <p:spPr>
            <a:xfrm>
              <a:off x="827550" y="3793298"/>
              <a:ext cx="7109970" cy="1142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Пакет документов </a:t>
              </a:r>
              <a:r>
                <a:rPr lang="ru-RU" sz="1400" dirty="0" smtClean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–</a:t>
              </a:r>
            </a:p>
            <a:p>
              <a:pPr marL="342900" lvl="0" indent="-342900">
                <a:buAutoNum type="arabicPeriod"/>
                <a:defRPr/>
              </a:pPr>
              <a:r>
                <a:rPr lang="ru-RU" sz="1400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Инвестиционная заявка,</a:t>
              </a:r>
            </a:p>
            <a:p>
              <a:pPr marL="342900" lvl="0" indent="-342900">
                <a:buAutoNum type="arabicPeriod"/>
                <a:defRPr/>
              </a:pPr>
              <a:r>
                <a:rPr lang="ru-RU" sz="1400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Бизнес-план,</a:t>
              </a:r>
            </a:p>
            <a:p>
              <a:pPr marL="342900" lvl="0" indent="-342900">
                <a:buAutoNum type="arabicPeriod"/>
                <a:defRPr/>
              </a:pPr>
              <a:r>
                <a:rPr lang="ru-RU" sz="1400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Информация </a:t>
              </a:r>
              <a:r>
                <a:rPr lang="ru-RU" sz="14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об опыте работы </a:t>
              </a:r>
              <a:r>
                <a:rPr lang="ru-RU" sz="1400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инвесторов,</a:t>
              </a:r>
            </a:p>
            <a:p>
              <a:pPr marL="342900" lvl="0" indent="-342900">
                <a:buAutoNum type="arabicPeriod"/>
                <a:defRPr/>
              </a:pPr>
              <a:r>
                <a:rPr lang="ru-RU" sz="1400" dirty="0" smtClean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Информация </a:t>
              </a:r>
              <a:r>
                <a:rPr lang="ru-RU" sz="14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о финансово-хозяйственной деятельности инвестора</a:t>
              </a: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.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-1" y="-8987"/>
            <a:ext cx="11887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ФАРМАЦЕВТИЧЕСКИЕ СВОБОДНЫЕ ЭКОНОМИЧЕСКИЕ ЗОНЫ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" t="30082" r="66056" b="2114"/>
          <a:stretch/>
        </p:blipFill>
        <p:spPr>
          <a:xfrm>
            <a:off x="6913755" y="809649"/>
            <a:ext cx="4661209" cy="588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4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 6"/>
          <p:cNvGrpSpPr/>
          <p:nvPr/>
        </p:nvGrpSpPr>
        <p:grpSpPr>
          <a:xfrm>
            <a:off x="6324600" y="1510580"/>
            <a:ext cx="5657658" cy="744434"/>
            <a:chOff x="843300" y="1925089"/>
            <a:chExt cx="7094220" cy="907416"/>
          </a:xfrm>
        </p:grpSpPr>
        <p:sp>
          <p:nvSpPr>
            <p:cNvPr id="29" name="Dikdörtgen 7"/>
            <p:cNvSpPr/>
            <p:nvPr/>
          </p:nvSpPr>
          <p:spPr>
            <a:xfrm>
              <a:off x="843300" y="1925089"/>
              <a:ext cx="7094220" cy="850569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Metin kutusu 8"/>
            <p:cNvSpPr txBox="1"/>
            <p:nvPr/>
          </p:nvSpPr>
          <p:spPr>
            <a:xfrm>
              <a:off x="1047820" y="1932122"/>
              <a:ext cx="6511408" cy="9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Государственный центр экспертизы и стандартизации лекарственных средств, изделий медицинского назначения и медицинской техники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34" name="Grup 6"/>
          <p:cNvGrpSpPr/>
          <p:nvPr/>
        </p:nvGrpSpPr>
        <p:grpSpPr>
          <a:xfrm>
            <a:off x="6324600" y="2350513"/>
            <a:ext cx="5657658" cy="713713"/>
            <a:chOff x="843300" y="1925088"/>
            <a:chExt cx="7094220" cy="1289559"/>
          </a:xfrm>
        </p:grpSpPr>
        <p:sp>
          <p:nvSpPr>
            <p:cNvPr id="35" name="Dikdörtgen 7"/>
            <p:cNvSpPr/>
            <p:nvPr/>
          </p:nvSpPr>
          <p:spPr>
            <a:xfrm>
              <a:off x="843300" y="1925088"/>
              <a:ext cx="7094220" cy="1289559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Metin kutusu 8"/>
            <p:cNvSpPr txBox="1"/>
            <p:nvPr/>
          </p:nvSpPr>
          <p:spPr>
            <a:xfrm>
              <a:off x="1043126" y="2100867"/>
              <a:ext cx="6511408" cy="945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Фармацевтический университет с международным дипломом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0" name="Grup 6"/>
          <p:cNvGrpSpPr/>
          <p:nvPr/>
        </p:nvGrpSpPr>
        <p:grpSpPr>
          <a:xfrm>
            <a:off x="6336748" y="3231611"/>
            <a:ext cx="5653704" cy="627625"/>
            <a:chOff x="843300" y="1862878"/>
            <a:chExt cx="7094220" cy="1238324"/>
          </a:xfrm>
        </p:grpSpPr>
        <p:sp>
          <p:nvSpPr>
            <p:cNvPr id="51" name="Dikdörtgen 7"/>
            <p:cNvSpPr/>
            <p:nvPr/>
          </p:nvSpPr>
          <p:spPr>
            <a:xfrm>
              <a:off x="843300" y="1862878"/>
              <a:ext cx="7094220" cy="12383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Metin kutusu 8"/>
            <p:cNvSpPr txBox="1"/>
            <p:nvPr/>
          </p:nvSpPr>
          <p:spPr>
            <a:xfrm>
              <a:off x="1047818" y="1925928"/>
              <a:ext cx="6511408" cy="1032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Научно-исследовательские центры, исследовательские лаборатории, </a:t>
              </a:r>
              <a:r>
                <a:rPr lang="ru-RU" sz="1400" dirty="0" err="1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Вивариум</a:t>
              </a: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Фармакопейный центр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3" name="Grup 6"/>
          <p:cNvGrpSpPr/>
          <p:nvPr/>
        </p:nvGrpSpPr>
        <p:grpSpPr>
          <a:xfrm>
            <a:off x="6336748" y="3977165"/>
            <a:ext cx="5653704" cy="649144"/>
            <a:chOff x="843300" y="1909445"/>
            <a:chExt cx="7094220" cy="483124"/>
          </a:xfrm>
        </p:grpSpPr>
        <p:sp>
          <p:nvSpPr>
            <p:cNvPr id="54" name="Dikdörtgen 7"/>
            <p:cNvSpPr/>
            <p:nvPr/>
          </p:nvSpPr>
          <p:spPr>
            <a:xfrm>
              <a:off x="843300" y="1909445"/>
              <a:ext cx="7094220" cy="4831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Metin kutusu 8"/>
            <p:cNvSpPr txBox="1"/>
            <p:nvPr/>
          </p:nvSpPr>
          <p:spPr>
            <a:xfrm>
              <a:off x="1047818" y="1944508"/>
              <a:ext cx="6511409" cy="389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Симпозиум-центр, гостиница, жилье для международных преподавателей, специалистов, студентов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56" name="Grup 6"/>
          <p:cNvGrpSpPr/>
          <p:nvPr/>
        </p:nvGrpSpPr>
        <p:grpSpPr>
          <a:xfrm>
            <a:off x="6324600" y="4746618"/>
            <a:ext cx="5653704" cy="698199"/>
            <a:chOff x="843300" y="2168519"/>
            <a:chExt cx="7094220" cy="1238324"/>
          </a:xfrm>
        </p:grpSpPr>
        <p:sp>
          <p:nvSpPr>
            <p:cNvPr id="57" name="Dikdörtgen 7"/>
            <p:cNvSpPr/>
            <p:nvPr/>
          </p:nvSpPr>
          <p:spPr>
            <a:xfrm>
              <a:off x="843300" y="2168519"/>
              <a:ext cx="7094220" cy="1238324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Metin kutusu 8"/>
            <p:cNvSpPr txBox="1"/>
            <p:nvPr/>
          </p:nvSpPr>
          <p:spPr>
            <a:xfrm>
              <a:off x="1047818" y="2251562"/>
              <a:ext cx="6511409" cy="927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Индустриальная зона для реализации инновационных проектов по производству фармацевтической продукции</a:t>
              </a:r>
              <a:endParaRPr lang="en-US" sz="14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pic>
        <p:nvPicPr>
          <p:cNvPr id="59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60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Box 129"/>
          <p:cNvSpPr txBox="1"/>
          <p:nvPr/>
        </p:nvSpPr>
        <p:spPr>
          <a:xfrm>
            <a:off x="-1" y="-8987"/>
            <a:ext cx="802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ТАШКЕНТСКИЙ ФАРМА-ПАРК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42225" y="1073763"/>
            <a:ext cx="392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Организации, входящие в </a:t>
            </a:r>
            <a:r>
              <a:rPr lang="ru-RU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кластера:</a:t>
            </a:r>
            <a:endParaRPr lang="ru-RU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982" r="1768"/>
          <a:stretch/>
        </p:blipFill>
        <p:spPr>
          <a:xfrm>
            <a:off x="359557" y="966951"/>
            <a:ext cx="5536748" cy="55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75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441600" y="3013501"/>
            <a:ext cx="1130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ПРЕДЛОЖЕНИЯ ДЛЯ ПОТЕНЦИАЛЬНЫХ ИНВЕСТОРОВ</a:t>
            </a:r>
            <a:endParaRPr lang="tr-TR" sz="4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8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6346963" y="155646"/>
            <a:ext cx="5676969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CONCLUSION</a:t>
            </a:r>
            <a:endParaRPr lang="tr-TR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9" name="Схе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329524"/>
              </p:ext>
            </p:extLst>
          </p:nvPr>
        </p:nvGraphicFramePr>
        <p:xfrm>
          <a:off x="189019" y="740422"/>
          <a:ext cx="11263283" cy="5786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Resim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2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" y="67213"/>
            <a:ext cx="1145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Перечень групп препаратов, рекомендуемых для локализации производства в </a:t>
            </a:r>
            <a:r>
              <a:rPr lang="ru-RU" sz="20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республике</a:t>
            </a:r>
            <a:endParaRPr lang="ru-RU" sz="24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04809" y="6526586"/>
            <a:ext cx="34583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в соответствии с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№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УП-5707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10.04.2019 г.</a:t>
            </a:r>
            <a:endParaRPr lang="ru-RU" sz="1400" i="1" dirty="0">
              <a:solidFill>
                <a:srgbClr val="FF0000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18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6346963" y="155646"/>
            <a:ext cx="5676969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latin typeface="Roboto Condensed" panose="020B0604020202020204" charset="0"/>
                <a:ea typeface="Roboto Condensed" panose="020B0604020202020204" charset="0"/>
                <a:cs typeface="Roboto Condensed" panose="02000000000000000000" pitchFamily="2" charset="0"/>
              </a:rPr>
              <a:t>CONCLUSION</a:t>
            </a:r>
            <a:endParaRPr lang="tr-TR" sz="2200" b="1" dirty="0">
              <a:latin typeface="Roboto Condensed" panose="020B0604020202020204" charset="0"/>
              <a:ea typeface="Roboto Condensed" panose="020B0604020202020204" charset="0"/>
              <a:cs typeface="Roboto Condensed" panose="02000000000000000000" pitchFamily="2" charset="0"/>
            </a:endParaRPr>
          </a:p>
        </p:txBody>
      </p:sp>
      <p:pic>
        <p:nvPicPr>
          <p:cNvPr id="11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2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1" y="67213"/>
            <a:ext cx="11452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ПРИОРИТЕТНЫЕ НАПРАВЛЕНИЯ ДЛЯ ЛОКАЛИЗАЦИИ ФАРМАЦЕВТИЧЕСКОЙ ПРОДУКЦИИ</a:t>
            </a:r>
            <a:endParaRPr lang="ru-RU" sz="24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89355810"/>
              </p:ext>
            </p:extLst>
          </p:nvPr>
        </p:nvGraphicFramePr>
        <p:xfrm>
          <a:off x="111202" y="786584"/>
          <a:ext cx="11341100" cy="570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30306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79847" y="2259560"/>
            <a:ext cx="862898" cy="540000"/>
          </a:xfrm>
          <a:prstGeom prst="ellipse">
            <a:avLst/>
          </a:prstGeom>
          <a:solidFill>
            <a:srgbClr val="CF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1499498" y="2267950"/>
            <a:ext cx="100768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Организационная структура Агентства</a:t>
            </a:r>
            <a:endParaRPr lang="en-US" sz="2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9847" y="3115976"/>
            <a:ext cx="862898" cy="540000"/>
          </a:xfrm>
          <a:prstGeom prst="ellipse">
            <a:avLst/>
          </a:prstGeom>
          <a:solidFill>
            <a:srgbClr val="CF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79847" y="3972392"/>
            <a:ext cx="862898" cy="540000"/>
          </a:xfrm>
          <a:prstGeom prst="ellipse">
            <a:avLst/>
          </a:prstGeom>
          <a:solidFill>
            <a:srgbClr val="CF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499497" y="3124366"/>
            <a:ext cx="95507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Обзор рынка</a:t>
            </a:r>
            <a:endParaRPr lang="en-US" sz="2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499497" y="3989172"/>
            <a:ext cx="9329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Условия в фармацевтической промышленности</a:t>
            </a:r>
            <a:endParaRPr lang="tr-TR" sz="2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5963" y="4849667"/>
            <a:ext cx="862898" cy="540000"/>
          </a:xfrm>
          <a:prstGeom prst="ellipse">
            <a:avLst/>
          </a:prstGeom>
          <a:solidFill>
            <a:srgbClr val="CF1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</a:t>
            </a:r>
            <a:endParaRPr kumimoji="0" lang="tr-T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505613" y="4866447"/>
            <a:ext cx="932902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8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Предложения для потенциальных инвесторов</a:t>
            </a:r>
            <a:endParaRPr lang="tr-TR" sz="28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1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412535" y="6453372"/>
            <a:ext cx="3600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33C76E-9852-474C-B0BE-C70456DBDD8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11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2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-8987"/>
            <a:ext cx="3848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1940262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 animBg="1"/>
      <p:bldP spid="23" grpId="0" animBg="1"/>
      <p:bldP spid="25" grpId="0"/>
      <p:bldP spid="26" grpId="0"/>
      <p:bldP spid="27" grpId="0" animBg="1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749808" y="2683302"/>
            <a:ext cx="1044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АГЕНТСТВО ПО РАЗВИТИЮ ФАРМАЦЕВТИЧЕСКОЙ </a:t>
            </a:r>
            <a:r>
              <a:rPr lang="ru-RU" sz="4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ОТРАСЛИ</a:t>
            </a:r>
            <a:br>
              <a:rPr lang="ru-RU" sz="4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 </a:t>
            </a:r>
            <a:r>
              <a:rPr lang="ru-RU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МИНИСТЕРСТВЕ </a:t>
            </a:r>
            <a:r>
              <a:rPr lang="ru-RU" sz="2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ЗДРАВООХРАНЕНИЯ </a:t>
            </a:r>
            <a:r>
              <a:rPr lang="ru-RU" sz="2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РЕСПУБЛИКИ УЗБЕКИСТАН</a:t>
            </a:r>
            <a:endParaRPr lang="tr-TR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Slayt Numarası Yer Tutucusu 7"/>
          <p:cNvSpPr txBox="1">
            <a:spLocks/>
          </p:cNvSpPr>
          <p:nvPr/>
        </p:nvSpPr>
        <p:spPr>
          <a:xfrm>
            <a:off x="2462435" y="5689600"/>
            <a:ext cx="6977726" cy="846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0" name="Dikdörtgen 23">
            <a:extLst>
              <a:ext uri="{FF2B5EF4-FFF2-40B4-BE49-F238E27FC236}">
                <a16:creationId xmlns="" xmlns:a16="http://schemas.microsoft.com/office/drawing/2014/main" id="{DF0D53B5-5114-481C-B6DA-BD91EB9EAF65}"/>
              </a:ext>
            </a:extLst>
          </p:cNvPr>
          <p:cNvSpPr/>
          <p:nvPr/>
        </p:nvSpPr>
        <p:spPr>
          <a:xfrm>
            <a:off x="3163714" y="5980256"/>
            <a:ext cx="58645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4"/>
              </a:rPr>
              <a:t>http://uzpharmagency.uz</a:t>
            </a:r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  <a:hlinkClick r:id="rId4"/>
              </a:rPr>
              <a:t>/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tr-TR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r>
              <a:rPr lang="tr-TR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E-mail: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hlinkClick r:id="rId5"/>
              </a:rPr>
              <a:t>farmagentlik@minzdrav.uz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tr-TR" sz="14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7" name="Picture 47" descr="F:\Мафтуна\MRaxmonova\Desktop\photo52043552733875186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496" y="0"/>
            <a:ext cx="1861008" cy="186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152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441600" y="3013501"/>
            <a:ext cx="113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АГЕНТСТВО</a:t>
            </a:r>
            <a:endParaRPr lang="tr-TR" sz="4800" b="1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12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309900" y="809648"/>
            <a:ext cx="6138741" cy="1303020"/>
            <a:chOff x="843300" y="1925089"/>
            <a:chExt cx="7094220" cy="1303020"/>
          </a:xfrm>
        </p:grpSpPr>
        <p:sp>
          <p:nvSpPr>
            <p:cNvPr id="8" name="Dikdörtgen 7"/>
            <p:cNvSpPr/>
            <p:nvPr/>
          </p:nvSpPr>
          <p:spPr>
            <a:xfrm>
              <a:off x="843300" y="1925089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1134706" y="2014551"/>
              <a:ext cx="651140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Государственное регулирование фармацевтической отрасли, в том числе посредством </a:t>
              </a:r>
              <a:r>
                <a:rPr lang="ru-RU" sz="14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государственной регистрации, стандартизации, сертификации, технического регулирования фармацевтической продукции</a:t>
              </a:r>
              <a:r>
                <a:rPr lang="ru-RU" sz="14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а также </a:t>
              </a:r>
              <a:r>
                <a:rPr lang="ru-RU" sz="14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лицензирования фармацевтической деятельности</a:t>
              </a:r>
              <a:endParaRPr lang="en-US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294150" y="2189048"/>
            <a:ext cx="6152370" cy="1303020"/>
            <a:chOff x="827550" y="3304490"/>
            <a:chExt cx="7109970" cy="1303020"/>
          </a:xfrm>
        </p:grpSpPr>
        <p:sp>
          <p:nvSpPr>
            <p:cNvPr id="11" name="Dikdörtgen 10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27550" y="3506401"/>
              <a:ext cx="71099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Реализация </a:t>
              </a:r>
              <a:r>
                <a:rPr lang="ru-RU" sz="16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стратегии устойчивого развития фармацевтической отрасли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в том числе путем внедрения современных механизмов государственной поддержки отрасли.</a:t>
              </a:r>
              <a:endParaRPr lang="en-US" sz="2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294150" y="3600408"/>
            <a:ext cx="6152370" cy="1615913"/>
            <a:chOff x="827550" y="3304490"/>
            <a:chExt cx="7109970" cy="1303020"/>
          </a:xfrm>
        </p:grpSpPr>
        <p:sp>
          <p:nvSpPr>
            <p:cNvPr id="16" name="Dikdörtgen 15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827550" y="3399396"/>
              <a:ext cx="7109970" cy="10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6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Организация изучения фармацевтического рынка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проведение </a:t>
              </a:r>
              <a:r>
                <a:rPr lang="ru-RU" sz="16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систематического анализа обеспечения населения и учреждений здравоохранения фармацевтической продукцией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разработка предложений на его основе для дальнейшего насыщения внутреннего рынка и локализации производства.</a:t>
              </a:r>
              <a:endParaRPr lang="en-US" sz="2000" dirty="0">
                <a:solidFill>
                  <a:srgbClr val="FFFF00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294150" y="5349669"/>
            <a:ext cx="6152370" cy="1337637"/>
            <a:chOff x="827550" y="3674143"/>
            <a:chExt cx="7109970" cy="1337637"/>
          </a:xfrm>
        </p:grpSpPr>
        <p:sp>
          <p:nvSpPr>
            <p:cNvPr id="20" name="Dikdörtgen 19"/>
            <p:cNvSpPr/>
            <p:nvPr/>
          </p:nvSpPr>
          <p:spPr>
            <a:xfrm>
              <a:off x="843300" y="3674143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827550" y="3688341"/>
              <a:ext cx="71099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Содействие предприятиям отрасли в организации </a:t>
              </a:r>
              <a:r>
                <a:rPr lang="ru-RU" sz="16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сотрудничества с ведущими зарубежными фармацевтическими компаниями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в </a:t>
              </a:r>
              <a:r>
                <a:rPr lang="ru-RU" sz="1600" dirty="0">
                  <a:solidFill>
                    <a:srgbClr val="FFFF00"/>
                  </a:solidFill>
                  <a:latin typeface="Roboto Condensed" panose="020B0604020202020204" charset="0"/>
                  <a:ea typeface="Roboto Condensed" panose="020B0604020202020204" charset="0"/>
                </a:rPr>
                <a:t>разработке новых видов высококачественной фармацевтической продукции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B0604020202020204" charset="0"/>
                  <a:ea typeface="Roboto Condensed" panose="020B0604020202020204" charset="0"/>
                </a:rPr>
                <a:t>, конкурентоспособной на внутреннем и внешнем рынках.</a:t>
              </a:r>
              <a:endParaRPr lang="en-US" sz="2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4892"/>
          <a:stretch/>
        </p:blipFill>
        <p:spPr>
          <a:xfrm>
            <a:off x="6547945" y="809648"/>
            <a:ext cx="2706490" cy="3044802"/>
          </a:xfrm>
          <a:prstGeom prst="rect">
            <a:avLst/>
          </a:prstGeom>
        </p:spPr>
      </p:pic>
      <p:pic>
        <p:nvPicPr>
          <p:cNvPr id="25" name="Resi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27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1" y="-8987"/>
            <a:ext cx="935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ОТВЕТСТВЕННОСТ</a:t>
            </a:r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АГЕНТСТВА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0"/>
          <a:stretch/>
        </p:blipFill>
        <p:spPr>
          <a:xfrm>
            <a:off x="9295299" y="2733752"/>
            <a:ext cx="2830026" cy="18804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61" y="809648"/>
            <a:ext cx="2821064" cy="18820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2"/>
          <a:stretch/>
        </p:blipFill>
        <p:spPr>
          <a:xfrm>
            <a:off x="6526925" y="3909849"/>
            <a:ext cx="2727602" cy="27755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99" y="4656242"/>
            <a:ext cx="2830026" cy="202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22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291" y="662767"/>
            <a:ext cx="2115619" cy="1722000"/>
          </a:xfrm>
          <a:prstGeom prst="rect">
            <a:avLst/>
          </a:prstGeom>
          <a:effectLst>
            <a:outerShdw blurRad="355600" dist="165100" dir="4980000" algn="t" rotWithShape="0">
              <a:prstClr val="black">
                <a:alpha val="22000"/>
              </a:prstClr>
            </a:outerShdw>
          </a:effectLst>
        </p:spPr>
      </p:pic>
      <p:sp>
        <p:nvSpPr>
          <p:cNvPr id="13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10076380" y="2353876"/>
            <a:ext cx="2115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Узбекский химико-фармацевтический</a:t>
            </a:r>
          </a:p>
          <a:p>
            <a:pPr lvl="0" algn="ctr"/>
            <a:r>
              <a:rPr lang="ru-RU" altLang="ru-RU" sz="1600" dirty="0" smtClean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Научно-исследовательский </a:t>
            </a:r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институт</a:t>
            </a:r>
            <a:endParaRPr lang="ru-RU" sz="1600" dirty="0">
              <a:ln w="0"/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09" y="796257"/>
            <a:ext cx="2115619" cy="1722000"/>
          </a:xfrm>
          <a:prstGeom prst="rect">
            <a:avLst/>
          </a:prstGeom>
          <a:effectLst>
            <a:outerShdw blurRad="355600" dist="165100" dir="4980000" algn="t" rotWithShape="0">
              <a:prstClr val="black">
                <a:alpha val="22000"/>
              </a:prstClr>
            </a:outerShdw>
          </a:effectLst>
        </p:spPr>
      </p:pic>
      <p:sp>
        <p:nvSpPr>
          <p:cNvPr id="14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105699" y="2664664"/>
            <a:ext cx="21156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Государственный центр экспертизы и стандартизации лекарственных средств, изделий медицинского назначения и медицинской техники</a:t>
            </a: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1177" y="2907951"/>
            <a:ext cx="1701854" cy="1791705"/>
          </a:xfrm>
          <a:prstGeom prst="rect">
            <a:avLst/>
          </a:prstGeom>
        </p:spPr>
      </p:pic>
      <p:sp>
        <p:nvSpPr>
          <p:cNvPr id="18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9336682" y="4433739"/>
            <a:ext cx="2115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Научно-исследовательский </a:t>
            </a:r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институт</a:t>
            </a:r>
          </a:p>
          <a:p>
            <a:pPr lvl="0" algn="ctr"/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«Восточная медицина»</a:t>
            </a:r>
            <a:endParaRPr lang="ru-RU" sz="1600" dirty="0">
              <a:ln w="0"/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sp>
        <p:nvSpPr>
          <p:cNvPr id="22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893977" y="5095459"/>
            <a:ext cx="2115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Ташкентское Научное Исследование</a:t>
            </a:r>
          </a:p>
          <a:p>
            <a:pPr lvl="0" algn="ctr"/>
            <a:r>
              <a:rPr lang="ru-RU" altLang="ru-RU" sz="1600" dirty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Институт вакцин и сывороток</a:t>
            </a:r>
            <a:endParaRPr lang="ru-RU" sz="1600" dirty="0">
              <a:ln w="0"/>
              <a:latin typeface="Roboto Condensed" panose="020B0604020202020204" charset="0"/>
              <a:ea typeface="Roboto Condensed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5997" y="3263289"/>
            <a:ext cx="1411165" cy="1957310"/>
          </a:xfrm>
          <a:prstGeom prst="rect">
            <a:avLst/>
          </a:prstGeom>
        </p:spPr>
      </p:pic>
      <p:sp>
        <p:nvSpPr>
          <p:cNvPr id="24" name="Yay 23"/>
          <p:cNvSpPr/>
          <p:nvPr/>
        </p:nvSpPr>
        <p:spPr>
          <a:xfrm>
            <a:off x="6129554" y="1864979"/>
            <a:ext cx="6964146" cy="1975090"/>
          </a:xfrm>
          <a:prstGeom prst="arc">
            <a:avLst>
              <a:gd name="adj1" fmla="val 11135000"/>
              <a:gd name="adj2" fmla="val 15415398"/>
            </a:avLst>
          </a:prstGeom>
          <a:ln w="63500" cmpd="dbl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Yay 24"/>
          <p:cNvSpPr/>
          <p:nvPr/>
        </p:nvSpPr>
        <p:spPr>
          <a:xfrm flipH="1">
            <a:off x="-1638300" y="1920407"/>
            <a:ext cx="7653784" cy="1975090"/>
          </a:xfrm>
          <a:prstGeom prst="arc">
            <a:avLst>
              <a:gd name="adj1" fmla="val 11135000"/>
              <a:gd name="adj2" fmla="val 16044424"/>
            </a:avLst>
          </a:prstGeom>
          <a:ln w="63500" cmpd="dbl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Yay 25"/>
          <p:cNvSpPr/>
          <p:nvPr/>
        </p:nvSpPr>
        <p:spPr>
          <a:xfrm flipH="1">
            <a:off x="-1" y="3020486"/>
            <a:ext cx="5760329" cy="1413254"/>
          </a:xfrm>
          <a:prstGeom prst="arc">
            <a:avLst>
              <a:gd name="adj1" fmla="val 8538214"/>
              <a:gd name="adj2" fmla="val 10610202"/>
            </a:avLst>
          </a:prstGeom>
          <a:ln w="63500" cmpd="dbl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Yay 26"/>
          <p:cNvSpPr/>
          <p:nvPr/>
        </p:nvSpPr>
        <p:spPr>
          <a:xfrm>
            <a:off x="6015484" y="3175968"/>
            <a:ext cx="6176516" cy="1413254"/>
          </a:xfrm>
          <a:prstGeom prst="arc">
            <a:avLst>
              <a:gd name="adj1" fmla="val 8538214"/>
              <a:gd name="adj2" fmla="val 10610202"/>
            </a:avLst>
          </a:prstGeom>
          <a:ln w="63500" cmpd="dbl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377" y="1165949"/>
            <a:ext cx="3200211" cy="3423273"/>
          </a:xfrm>
          <a:prstGeom prst="rect">
            <a:avLst/>
          </a:prstGeom>
          <a:effectLst>
            <a:outerShdw blurRad="355600" dist="165100" dir="4980000" algn="t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4223628" y="662767"/>
            <a:ext cx="319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АГЕНТСТВО</a:t>
            </a:r>
            <a:endParaRPr lang="tr-TR" sz="900" dirty="0">
              <a:solidFill>
                <a:schemeClr val="bg2">
                  <a:lumMod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9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395361" y="6456218"/>
            <a:ext cx="360000" cy="228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28E73-526D-4273-8CAB-5AEF2980850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0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179463" y="155646"/>
            <a:ext cx="9317828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CAMPUSES</a:t>
            </a:r>
            <a:endParaRPr lang="tr-TR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21" name="Resim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28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0" y="-8987"/>
            <a:ext cx="858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СТРУКТУРА АГЕНТСТВА</a:t>
            </a:r>
          </a:p>
        </p:txBody>
      </p:sp>
      <p:sp>
        <p:nvSpPr>
          <p:cNvPr id="30" name="Yay 25"/>
          <p:cNvSpPr/>
          <p:nvPr/>
        </p:nvSpPr>
        <p:spPr>
          <a:xfrm rot="20005745" flipH="1">
            <a:off x="1574105" y="4733206"/>
            <a:ext cx="5054821" cy="1413254"/>
          </a:xfrm>
          <a:prstGeom prst="arc">
            <a:avLst>
              <a:gd name="adj1" fmla="val 9433914"/>
              <a:gd name="adj2" fmla="val 10610202"/>
            </a:avLst>
          </a:prstGeom>
          <a:ln w="63500" cmpd="dbl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515" y="4896178"/>
            <a:ext cx="1591128" cy="1722000"/>
          </a:xfrm>
          <a:prstGeom prst="rect">
            <a:avLst/>
          </a:prstGeom>
          <a:effectLst>
            <a:outerShdw blurRad="355600" dist="165100" dir="4980000" algn="t" rotWithShape="0">
              <a:prstClr val="black">
                <a:alpha val="22000"/>
              </a:prstClr>
            </a:outerShdw>
          </a:effectLst>
        </p:spPr>
      </p:pic>
      <p:sp>
        <p:nvSpPr>
          <p:cNvPr id="33" name="Rectangle 46">
            <a:extLst>
              <a:ext uri="{FF2B5EF4-FFF2-40B4-BE49-F238E27FC236}">
                <a16:creationId xmlns="" xmlns:a16="http://schemas.microsoft.com/office/drawing/2014/main" id="{8179B1A9-62A5-45E8-86D6-1AAD39228A4D}"/>
              </a:ext>
            </a:extLst>
          </p:cNvPr>
          <p:cNvSpPr/>
          <p:nvPr/>
        </p:nvSpPr>
        <p:spPr>
          <a:xfrm>
            <a:off x="5760328" y="5621607"/>
            <a:ext cx="25623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dirty="0" smtClean="0">
                <a:ln w="0"/>
                <a:latin typeface="Roboto Condensed" panose="020B0604020202020204" charset="0"/>
                <a:ea typeface="Roboto Condensed" panose="020B0604020202020204" charset="0"/>
                <a:cs typeface="Arial" panose="020B0604020202020204" pitchFamily="34" charset="0"/>
              </a:rPr>
              <a:t>Научно-производственный фармацевтический кластер </a:t>
            </a:r>
            <a:r>
              <a:rPr lang="ru-RU" altLang="ru-RU" sz="1400" dirty="0">
                <a:ln w="0"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«</a:t>
            </a:r>
            <a:r>
              <a:rPr lang="en-US" altLang="ru-RU" sz="1400" dirty="0">
                <a:ln w="0"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Tashkent </a:t>
            </a:r>
            <a:r>
              <a:rPr lang="en-US" altLang="ru-RU" sz="1400" dirty="0" err="1">
                <a:ln w="0"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Pharma</a:t>
            </a:r>
            <a:r>
              <a:rPr lang="en-US" altLang="ru-RU" sz="1400" dirty="0">
                <a:ln w="0"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 Park</a:t>
            </a:r>
            <a:r>
              <a:rPr lang="ru-RU" altLang="ru-RU" sz="1400" dirty="0">
                <a:ln w="0"/>
                <a:latin typeface="Times New Roman" pitchFamily="18" charset="0"/>
                <a:ea typeface="Roboto Condensed" panose="020B0604020202020204" charset="0"/>
                <a:cs typeface="Times New Roman" pitchFamily="18" charset="0"/>
              </a:rPr>
              <a:t>»</a:t>
            </a:r>
            <a:endParaRPr lang="ru-RU" sz="1400" dirty="0">
              <a:ln w="0"/>
              <a:latin typeface="Times New Roman" pitchFamily="18" charset="0"/>
              <a:ea typeface="Roboto Condensed" panose="020B060402020202020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64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/>
      <p:bldP spid="24" grpId="0" animBg="1"/>
      <p:bldP spid="25" grpId="0" animBg="1"/>
      <p:bldP spid="26" grpId="0" animBg="1"/>
      <p:bldP spid="27" grpId="0" animBg="1"/>
      <p:bldP spid="11" grpId="0"/>
      <p:bldP spid="30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etin kutusu 4"/>
          <p:cNvSpPr txBox="1">
            <a:spLocks/>
          </p:cNvSpPr>
          <p:nvPr/>
        </p:nvSpPr>
        <p:spPr>
          <a:xfrm>
            <a:off x="441600" y="3013501"/>
            <a:ext cx="1130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ОБЗОР РЫНКА</a:t>
            </a:r>
            <a:endParaRPr lang="tr-TR" sz="4800" b="1" dirty="0" smtClean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5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"/>
          <p:cNvPicPr>
            <a:picLocks noChangeAspect="1"/>
          </p:cNvPicPr>
          <p:nvPr/>
        </p:nvPicPr>
        <p:blipFill rotWithShape="1">
          <a:blip r:embed="rId3"/>
          <a:srcRect l="12511" t="6674" r="9646" b="9330"/>
          <a:stretch>
            <a:fillRect/>
          </a:stretch>
        </p:blipFill>
        <p:spPr>
          <a:xfrm>
            <a:off x="6196483" y="1334495"/>
            <a:ext cx="5514617" cy="431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TextBox 7"/>
          <p:cNvSpPr txBox="1"/>
          <p:nvPr/>
        </p:nvSpPr>
        <p:spPr>
          <a:xfrm>
            <a:off x="8784981" y="1831165"/>
            <a:ext cx="1203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18 552 000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2876" y="335356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6 201 000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51909" y="412723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9 251 000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62718" y="3988736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5 950 000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86667" y="531017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37 021 000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8023175" y="3309057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>
              <a:defRPr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</a:t>
            </a:r>
            <a:r>
              <a:rPr lang="en-US" dirty="0" smtClean="0"/>
              <a:t>3</a:t>
            </a:r>
            <a:r>
              <a:rPr lang="ru-RU" dirty="0" smtClean="0"/>
              <a:t>3 905</a:t>
            </a:r>
            <a:r>
              <a:rPr lang="en-US" dirty="0" smtClean="0"/>
              <a:t> </a:t>
            </a:r>
            <a:r>
              <a:rPr lang="ru-RU" dirty="0" smtClean="0"/>
              <a:t>500</a:t>
            </a:r>
            <a:endParaRPr lang="ru-RU" dirty="0"/>
          </a:p>
        </p:txBody>
      </p:sp>
      <p:grpSp>
        <p:nvGrpSpPr>
          <p:cNvPr id="7" name="Grup 6"/>
          <p:cNvGrpSpPr/>
          <p:nvPr/>
        </p:nvGrpSpPr>
        <p:grpSpPr>
          <a:xfrm>
            <a:off x="309900" y="1681021"/>
            <a:ext cx="6138741" cy="1303020"/>
            <a:chOff x="843300" y="1925089"/>
            <a:chExt cx="7094220" cy="1303020"/>
          </a:xfrm>
        </p:grpSpPr>
        <p:sp>
          <p:nvSpPr>
            <p:cNvPr id="8" name="Dikdörtgen 7"/>
            <p:cNvSpPr/>
            <p:nvPr/>
          </p:nvSpPr>
          <p:spPr>
            <a:xfrm>
              <a:off x="843300" y="1925089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1134706" y="2027251"/>
              <a:ext cx="651140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Население Республики Узбекистан</a:t>
              </a:r>
            </a:p>
            <a:p>
              <a:pPr algn="ctr">
                <a:defRPr/>
              </a:pP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34 </a:t>
              </a:r>
              <a:r>
                <a:rPr lang="ru-RU" sz="3200" b="1" dirty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миллиона</a:t>
              </a:r>
              <a:endParaRPr lang="en-US" sz="3200" b="1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294150" y="3060421"/>
            <a:ext cx="6152370" cy="1303020"/>
            <a:chOff x="827550" y="3304490"/>
            <a:chExt cx="7109970" cy="1303020"/>
          </a:xfrm>
        </p:grpSpPr>
        <p:sp>
          <p:nvSpPr>
            <p:cNvPr id="11" name="Dikdörtgen 10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27550" y="3514776"/>
              <a:ext cx="71099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400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Рождаемость </a:t>
              </a:r>
              <a:r>
                <a:rPr lang="ru-RU" sz="24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–</a:t>
              </a:r>
              <a:br>
                <a:rPr lang="ru-RU" sz="24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600 </a:t>
              </a:r>
              <a:r>
                <a:rPr lang="ru-RU" sz="3200" b="1" dirty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000 в год</a:t>
              </a:r>
              <a:endParaRPr lang="en-US" sz="4000" b="1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216039" y="4455905"/>
            <a:ext cx="6267057" cy="1303020"/>
            <a:chOff x="737280" y="3304490"/>
            <a:chExt cx="7242508" cy="1303020"/>
          </a:xfrm>
        </p:grpSpPr>
        <p:sp>
          <p:nvSpPr>
            <p:cNvPr id="16" name="Dikdörtgen 15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737280" y="3491290"/>
              <a:ext cx="72425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4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Численность </a:t>
              </a:r>
              <a:r>
                <a:rPr lang="ru-RU" sz="2400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населения </a:t>
              </a:r>
              <a:r>
                <a:rPr lang="ru-RU" sz="24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Центральной Азии </a:t>
              </a:r>
              <a:br>
                <a:rPr lang="ru-RU" sz="24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более </a:t>
              </a:r>
              <a:r>
                <a:rPr lang="ru-RU" sz="3200" b="1" dirty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110 миллионов</a:t>
              </a:r>
              <a:endParaRPr lang="en-US" sz="3200" b="1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24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395361" y="6456218"/>
            <a:ext cx="360000" cy="228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28E73-526D-4273-8CAB-5AEF2980850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179463" y="155646"/>
            <a:ext cx="9317828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TURKISH PHARMACEUTICAL MARKET</a:t>
            </a:r>
            <a:endParaRPr lang="tr-TR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33" name="Resi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34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-1" y="-8987"/>
            <a:ext cx="8023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РЕСПУБЛИКА УЗБЕКИСТАН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79297" y="6550223"/>
            <a:ext cx="198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* за 1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января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2785435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/>
          <p:cNvGrpSpPr/>
          <p:nvPr/>
        </p:nvGrpSpPr>
        <p:grpSpPr>
          <a:xfrm>
            <a:off x="182880" y="809648"/>
            <a:ext cx="6265761" cy="1303020"/>
            <a:chOff x="696507" y="1925089"/>
            <a:chExt cx="7241013" cy="1303020"/>
          </a:xfrm>
        </p:grpSpPr>
        <p:sp>
          <p:nvSpPr>
            <p:cNvPr id="8" name="Dikdörtgen 7"/>
            <p:cNvSpPr/>
            <p:nvPr/>
          </p:nvSpPr>
          <p:spPr>
            <a:xfrm>
              <a:off x="843300" y="1925089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Metin kutusu 8"/>
            <p:cNvSpPr txBox="1"/>
            <p:nvPr/>
          </p:nvSpPr>
          <p:spPr>
            <a:xfrm>
              <a:off x="696507" y="2027251"/>
              <a:ext cx="71609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Оборот фармацевтической продукции в стране - </a:t>
              </a:r>
              <a:r>
                <a:rPr lang="ru-RU" sz="3200" b="1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/>
              </a:r>
              <a:br>
                <a:rPr lang="ru-RU" sz="3200" b="1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1,3 </a:t>
              </a:r>
              <a:r>
                <a:rPr lang="ru-RU" sz="3200" b="1" dirty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миллиарда долларов </a:t>
              </a: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США</a:t>
              </a:r>
              <a:endParaRPr lang="en-US" sz="2400" dirty="0">
                <a:solidFill>
                  <a:srgbClr val="FFFF00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294150" y="2189048"/>
            <a:ext cx="6152370" cy="1303020"/>
            <a:chOff x="827550" y="3304490"/>
            <a:chExt cx="7109970" cy="1303020"/>
          </a:xfrm>
        </p:grpSpPr>
        <p:sp>
          <p:nvSpPr>
            <p:cNvPr id="11" name="Dikdörtgen 10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827550" y="3405048"/>
              <a:ext cx="7109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 рынке активно реализуется</a:t>
              </a:r>
              <a:b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около </a:t>
              </a:r>
              <a:r>
                <a:rPr lang="ru-RU" sz="3200" b="1" dirty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9750 </a:t>
              </a: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наименований</a:t>
              </a:r>
              <a:r>
                <a:rPr lang="ru-RU" sz="3200" b="1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 </a:t>
              </a:r>
              <a: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лекарственных средств.</a:t>
              </a:r>
              <a:endParaRPr lang="en-US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294150" y="3584532"/>
            <a:ext cx="6152370" cy="1313977"/>
            <a:chOff x="827550" y="3304490"/>
            <a:chExt cx="7109970" cy="1313977"/>
          </a:xfrm>
        </p:grpSpPr>
        <p:sp>
          <p:nvSpPr>
            <p:cNvPr id="16" name="Dikdörtgen 15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827550" y="3418138"/>
              <a:ext cx="7109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2634 наименований</a:t>
              </a:r>
              <a:b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2000" b="1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лекарственных средств </a:t>
              </a:r>
              <a:r>
                <a:rPr lang="ru-RU" sz="2000" b="1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продукции выпускаются местными производителями</a:t>
              </a:r>
              <a:endParaRPr lang="en-US" sz="16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294150" y="4980016"/>
            <a:ext cx="6152370" cy="1303020"/>
            <a:chOff x="827550" y="3304490"/>
            <a:chExt cx="7109970" cy="1303020"/>
          </a:xfrm>
        </p:grpSpPr>
        <p:sp>
          <p:nvSpPr>
            <p:cNvPr id="20" name="Dikdörtgen 19"/>
            <p:cNvSpPr/>
            <p:nvPr/>
          </p:nvSpPr>
          <p:spPr>
            <a:xfrm>
              <a:off x="843300" y="3304490"/>
              <a:ext cx="7094220" cy="1303020"/>
            </a:xfrm>
            <a:prstGeom prst="rect">
              <a:avLst/>
            </a:prstGeom>
            <a:solidFill>
              <a:srgbClr val="033C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Metin kutusu 20"/>
            <p:cNvSpPr txBox="1"/>
            <p:nvPr/>
          </p:nvSpPr>
          <p:spPr>
            <a:xfrm>
              <a:off x="827550" y="3355835"/>
              <a:ext cx="71099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ru-RU" sz="2000" dirty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Ежегодно </a:t>
              </a:r>
              <a: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регистрируется</a:t>
              </a:r>
              <a:b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600 наименований</a:t>
              </a:r>
              <a:br>
                <a:rPr lang="ru-RU" sz="3200" b="1" dirty="0" smtClean="0">
                  <a:solidFill>
                    <a:srgbClr val="FFFF00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</a:br>
              <a:r>
                <a:rPr lang="ru-RU" sz="2000" dirty="0" smtClean="0">
                  <a:solidFill>
                    <a:prstClr val="whit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новых лекарственных средств</a:t>
              </a:r>
              <a:endParaRPr lang="en-US" sz="2000" dirty="0">
                <a:solidFill>
                  <a:prstClr val="white"/>
                </a:solidFill>
                <a:latin typeface="Roboto Condensed" panose="02000000000000000000" pitchFamily="2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24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395361" y="6456218"/>
            <a:ext cx="360000" cy="228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28E73-526D-4273-8CAB-5AEF2980850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26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179463" y="155646"/>
            <a:ext cx="9317828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TURKISH PHARMACEUTICAL MARKET</a:t>
            </a:r>
            <a:endParaRPr lang="tr-TR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28" name="Grafik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460104"/>
              </p:ext>
            </p:extLst>
          </p:nvPr>
        </p:nvGraphicFramePr>
        <p:xfrm>
          <a:off x="6842760" y="967740"/>
          <a:ext cx="5030123" cy="5158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5" name="Resim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27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-1" y="-8987"/>
            <a:ext cx="998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ФАРМАЦЕВТИЧЕСКАЯ СФЕРА РЕСПУБЛИКИ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279297" y="6550223"/>
            <a:ext cx="198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* за 1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января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1342422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nvan 1">
            <a:extLst>
              <a:ext uri="{FF2B5EF4-FFF2-40B4-BE49-F238E27FC236}">
                <a16:creationId xmlns="" xmlns:a16="http://schemas.microsoft.com/office/drawing/2014/main" id="{C2B8F2A6-6069-4D8B-8D2A-C9ED57D64292}"/>
              </a:ext>
            </a:extLst>
          </p:cNvPr>
          <p:cNvSpPr txBox="1">
            <a:spLocks/>
          </p:cNvSpPr>
          <p:nvPr/>
        </p:nvSpPr>
        <p:spPr>
          <a:xfrm>
            <a:off x="179463" y="155646"/>
            <a:ext cx="9317828" cy="298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2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TURKISH PHARMACEUTICAL MARKET</a:t>
            </a:r>
            <a:endParaRPr lang="tr-TR" sz="22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4" name="Slayt Numarası Yer Tutucusu 7"/>
          <p:cNvSpPr>
            <a:spLocks noGrp="1"/>
          </p:cNvSpPr>
          <p:nvPr>
            <p:ph type="sldNum" sz="quarter" idx="4294967295"/>
          </p:nvPr>
        </p:nvSpPr>
        <p:spPr>
          <a:xfrm>
            <a:off x="11395361" y="6456218"/>
            <a:ext cx="360000" cy="2286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28E73-526D-4273-8CAB-5AEF29808501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43608"/>
              </p:ext>
            </p:extLst>
          </p:nvPr>
        </p:nvGraphicFramePr>
        <p:xfrm>
          <a:off x="401527" y="2343993"/>
          <a:ext cx="4792266" cy="41666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58510">
                  <a:extLst>
                    <a:ext uri="{9D8B030D-6E8A-4147-A177-3AD203B41FA5}">
                      <a16:colId xmlns="" xmlns:a16="http://schemas.microsoft.com/office/drawing/2014/main" val="1428680210"/>
                    </a:ext>
                  </a:extLst>
                </a:gridCol>
                <a:gridCol w="1333756">
                  <a:extLst>
                    <a:ext uri="{9D8B030D-6E8A-4147-A177-3AD203B41FA5}">
                      <a16:colId xmlns="" xmlns:a16="http://schemas.microsoft.com/office/drawing/2014/main" val="3016564112"/>
                    </a:ext>
                  </a:extLst>
                </a:gridCol>
              </a:tblGrid>
              <a:tr h="7753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Производители лекарств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94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2655854"/>
                  </a:ext>
                </a:extLst>
              </a:tr>
              <a:tr h="7753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Производители медицинского оборудования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25</a:t>
                      </a:r>
                      <a:endParaRPr lang="tr-TR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8726913"/>
                  </a:ext>
                </a:extLst>
              </a:tr>
              <a:tr h="7753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Производители изделий медицинского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 назначения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70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428030"/>
                  </a:ext>
                </a:extLst>
              </a:tr>
              <a:tr h="10653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Производители лекарств и медицинских изделий</a:t>
                      </a:r>
                      <a:endParaRPr lang="tr-TR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13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613694"/>
                  </a:ext>
                </a:extLst>
              </a:tr>
              <a:tr h="7753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Общее количество производителей</a:t>
                      </a:r>
                      <a:endParaRPr lang="tr-TR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202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581483"/>
                  </a:ext>
                </a:extLst>
              </a:tr>
            </a:tbl>
          </a:graphicData>
        </a:graphic>
      </p:graphicFrame>
      <p:sp>
        <p:nvSpPr>
          <p:cNvPr id="15" name="Dikdörtgen 14"/>
          <p:cNvSpPr/>
          <p:nvPr/>
        </p:nvSpPr>
        <p:spPr>
          <a:xfrm>
            <a:off x="-895609" y="1435882"/>
            <a:ext cx="738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Roboto Condensed" panose="020B0604020202020204" charset="0"/>
                <a:ea typeface="Roboto Condensed" panose="020B0604020202020204" charset="0"/>
              </a:rPr>
              <a:t>Количество </a:t>
            </a:r>
            <a:r>
              <a:rPr lang="ru-RU" sz="2000" b="1" dirty="0" smtClean="0">
                <a:latin typeface="Roboto Condensed" panose="020B0604020202020204" charset="0"/>
                <a:ea typeface="Roboto Condensed" panose="020B0604020202020204" charset="0"/>
              </a:rPr>
              <a:t>фармацевтических</a:t>
            </a:r>
            <a:br>
              <a:rPr lang="ru-RU" sz="2000" b="1" dirty="0" smtClean="0">
                <a:latin typeface="Roboto Condensed" panose="020B0604020202020204" charset="0"/>
                <a:ea typeface="Roboto Condensed" panose="020B0604020202020204" charset="0"/>
              </a:rPr>
            </a:br>
            <a:r>
              <a:rPr lang="ru-RU" sz="2000" b="1" dirty="0" smtClean="0">
                <a:latin typeface="Roboto Condensed" panose="020B0604020202020204" charset="0"/>
                <a:ea typeface="Roboto Condensed" panose="020B0604020202020204" charset="0"/>
              </a:rPr>
              <a:t>производственных площадок Узбекистана</a:t>
            </a:r>
            <a:endParaRPr lang="tr-TR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graphicFrame>
        <p:nvGraphicFramePr>
          <p:cNvPr id="17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854442"/>
              </p:ext>
            </p:extLst>
          </p:nvPr>
        </p:nvGraphicFramePr>
        <p:xfrm>
          <a:off x="6482011" y="2343993"/>
          <a:ext cx="5447518" cy="41666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31396">
                  <a:extLst>
                    <a:ext uri="{9D8B030D-6E8A-4147-A177-3AD203B41FA5}">
                      <a16:colId xmlns="" xmlns:a16="http://schemas.microsoft.com/office/drawing/2014/main" val="1428680210"/>
                    </a:ext>
                  </a:extLst>
                </a:gridCol>
                <a:gridCol w="1516122">
                  <a:extLst>
                    <a:ext uri="{9D8B030D-6E8A-4147-A177-3AD203B41FA5}">
                      <a16:colId xmlns="" xmlns:a16="http://schemas.microsoft.com/office/drawing/2014/main" val="3016564112"/>
                    </a:ext>
                  </a:extLst>
                </a:gridCol>
              </a:tblGrid>
              <a:tr h="89485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ISO 9001</a:t>
                      </a:r>
                      <a:endParaRPr lang="tr-T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40</a:t>
                      </a:r>
                      <a:endParaRPr lang="tr-TR" sz="16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8726913"/>
                  </a:ext>
                </a:extLst>
              </a:tr>
              <a:tr h="102115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Международные сертификаты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GMP</a:t>
                      </a:r>
                      <a:b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</a:br>
                      <a:endParaRPr lang="tr-TR" sz="1600" b="1" i="0" u="none" strike="noStrike" kern="1200" dirty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1428030"/>
                  </a:ext>
                </a:extLst>
              </a:tr>
              <a:tr h="12295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Отечественные сертификаты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GMP</a:t>
                      </a:r>
                      <a:endParaRPr lang="tr-TR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3C4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9613694"/>
                  </a:ext>
                </a:extLst>
              </a:tr>
              <a:tr h="102115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Общее количество производителей с сертификатами соответствия</a:t>
                      </a:r>
                      <a:endParaRPr lang="tr-TR" sz="1600" b="1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Calibri" panose="020F0502020204030204" pitchFamily="34" charset="0"/>
                        </a:rPr>
                        <a:t>51</a:t>
                      </a:r>
                      <a:endParaRPr lang="tr-T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marL="153251" marR="153251" marT="76626" marB="766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581483"/>
                  </a:ext>
                </a:extLst>
              </a:tr>
            </a:tbl>
          </a:graphicData>
        </a:graphic>
      </p:graphicFrame>
      <p:sp>
        <p:nvSpPr>
          <p:cNvPr id="18" name="Dikdörtgen 14"/>
          <p:cNvSpPr/>
          <p:nvPr/>
        </p:nvSpPr>
        <p:spPr>
          <a:xfrm>
            <a:off x="5384731" y="1435882"/>
            <a:ext cx="7386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Roboto Condensed" panose="020B0604020202020204" charset="0"/>
                <a:ea typeface="Roboto Condensed" panose="020B0604020202020204" charset="0"/>
              </a:rPr>
              <a:t>Количество производственных площадок с сертификатами соответствия</a:t>
            </a:r>
            <a:endParaRPr lang="tr-TR" sz="20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9" name="Resi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8" r="-8" b="93052"/>
          <a:stretch/>
        </p:blipFill>
        <p:spPr>
          <a:xfrm>
            <a:off x="0" y="-8987"/>
            <a:ext cx="12192000" cy="603060"/>
          </a:xfrm>
          <a:prstGeom prst="rect">
            <a:avLst/>
          </a:prstGeom>
        </p:spPr>
      </p:pic>
      <p:pic>
        <p:nvPicPr>
          <p:cNvPr id="10" name="Picture 47" descr="F:\Мафтуна\MRaxmonova\Desktop\photo5204355273387518660.jpg">
            <a:extLst>
              <a:ext uri="{FF2B5EF4-FFF2-40B4-BE49-F238E27FC236}">
                <a16:creationId xmlns="" xmlns:a16="http://schemas.microsoft.com/office/drawing/2014/main" id="{45016DAA-4495-4FF8-B684-E5EE268FB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302" y="-41547"/>
            <a:ext cx="739698" cy="7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" y="-8987"/>
            <a:ext cx="11557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ФАРМАЦЕВТИЧЕСКИЕ ПРОИЗВОДСТВЕННЫЕ </a:t>
            </a:r>
            <a:r>
              <a:rPr lang="ru-RU" sz="3200" b="1" dirty="0" smtClean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ПЛОЩАДКИ</a:t>
            </a:r>
            <a:endParaRPr lang="ru-RU" sz="3200" b="1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79297" y="6550223"/>
            <a:ext cx="198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* за 1 </a:t>
            </a:r>
            <a:r>
              <a:rPr lang="ru-RU" sz="1400" i="1" dirty="0" smtClean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января </a:t>
            </a:r>
            <a:r>
              <a:rPr lang="ru-RU" sz="1400" i="1" dirty="0">
                <a:solidFill>
                  <a:srgbClr val="FF0000"/>
                </a:solidFill>
                <a:latin typeface="Roboto Condensed" panose="020B0604020202020204" charset="0"/>
                <a:ea typeface="Roboto Condensed" panose="020B0604020202020204" charset="0"/>
              </a:rPr>
              <a:t>2020 года</a:t>
            </a:r>
          </a:p>
        </p:txBody>
      </p:sp>
    </p:spTree>
    <p:extLst>
      <p:ext uri="{BB962C8B-B14F-4D97-AF65-F5344CB8AC3E}">
        <p14:creationId xmlns:p14="http://schemas.microsoft.com/office/powerpoint/2010/main" val="3665492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i Tonlamalı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Ofis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1022</Words>
  <Application>Microsoft Office PowerPoint</Application>
  <PresentationFormat>Произвольный</PresentationFormat>
  <Paragraphs>231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Times New Roman</vt:lpstr>
      <vt:lpstr>Calibri Light</vt:lpstr>
      <vt:lpstr>Roboto Condensed</vt:lpstr>
      <vt:lpstr>Calibri</vt:lpstr>
      <vt:lpstr>Office Teması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Onur Can SERİNYEL</dc:creator>
  <cp:lastModifiedBy>Maftuna Raxmonova</cp:lastModifiedBy>
  <cp:revision>104</cp:revision>
  <dcterms:created xsi:type="dcterms:W3CDTF">2019-12-02T13:51:32Z</dcterms:created>
  <dcterms:modified xsi:type="dcterms:W3CDTF">2020-05-21T06:25:46Z</dcterms:modified>
</cp:coreProperties>
</file>