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7" r:id="rId2"/>
    <p:sldId id="325" r:id="rId3"/>
    <p:sldId id="300" r:id="rId4"/>
    <p:sldId id="324" r:id="rId5"/>
    <p:sldId id="299" r:id="rId6"/>
    <p:sldId id="302" r:id="rId7"/>
    <p:sldId id="307" r:id="rId8"/>
    <p:sldId id="303" r:id="rId9"/>
    <p:sldId id="306" r:id="rId10"/>
    <p:sldId id="317" r:id="rId11"/>
    <p:sldId id="316" r:id="rId12"/>
    <p:sldId id="315" r:id="rId13"/>
    <p:sldId id="318" r:id="rId14"/>
    <p:sldId id="320" r:id="rId15"/>
    <p:sldId id="314" r:id="rId16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1" initials="P" lastIdx="1" clrIdx="0">
    <p:extLst>
      <p:ext uri="{19B8F6BF-5375-455C-9EA6-DF929625EA0E}">
        <p15:presenceInfo xmlns:p15="http://schemas.microsoft.com/office/powerpoint/2012/main" userId="PC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7" autoAdjust="0"/>
  </p:normalViewPr>
  <p:slideViewPr>
    <p:cSldViewPr snapToGrid="0">
      <p:cViewPr varScale="1">
        <p:scale>
          <a:sx n="104" d="100"/>
          <a:sy n="104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B2EA5-3ECF-47CF-AA08-AD4E4DE8FC9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3A9A2-E403-4E07-A2B1-7CD8E6197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4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3A9A2-E403-4E07-A2B1-7CD8E61979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8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3A9A2-E403-4E07-A2B1-7CD8E619794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5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7826"/>
            <a:ext cx="9558670" cy="17192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859079"/>
            <a:ext cx="6634215" cy="595423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EF2884-4364-4922-9955-B6AD7C75F57F}" type="datetime1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/>
          <a:srcRect l="46414"/>
          <a:stretch/>
        </p:blipFill>
        <p:spPr>
          <a:xfrm>
            <a:off x="-1" y="0"/>
            <a:ext cx="2424223" cy="5141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753833"/>
            <a:ext cx="12192000" cy="19244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6692" y="635461"/>
            <a:ext cx="1682438" cy="1682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679" y="3391785"/>
            <a:ext cx="8984511" cy="850605"/>
          </a:xfrm>
        </p:spPr>
        <p:txBody>
          <a:bodyPr anchor="b">
            <a:noAutofit/>
          </a:bodyPr>
          <a:lstStyle>
            <a:lvl1pPr algn="ctr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8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0FF8-2C45-4279-90C4-65D9E95B16DF}" type="datetime1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7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2C92-325E-4C24-AC92-07EB7B2338D0}" type="datetime1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4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5955-A598-4125-8BA9-FFF20ED9C837}" type="datetime1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0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1D553-BD30-4190-86B9-7754234F03D6}" type="datetime1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638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81C-40A2-49EE-8062-F6705596595D}" type="datetime1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1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E827-4501-4860-9FE4-060088C1BD6E}" type="datetime1">
              <a:rPr lang="ru-RU" smtClean="0"/>
              <a:t>28.02.2023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8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F6ED-27B8-4F43-93EB-924677982DC4}" type="datetime1">
              <a:rPr lang="ru-RU" smtClean="0"/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1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33E9-2414-4399-9BDF-D528C2B61656}" type="datetime1">
              <a:rPr lang="ru-RU" smtClean="0"/>
              <a:t>28.02.2023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2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C4996-0DB7-491B-A5F3-CBC829CDF999}" type="datetime1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862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227D48-9D15-4C1B-A7EF-8598EA04884B}" type="datetime1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203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746486"/>
            <a:ext cx="4215394" cy="5249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64177D6-9C6F-4849-BF6C-94D9DFC3104A}" type="datetime1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802674" cy="2159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00010"/>
            <a:ext cx="12254669" cy="668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" y="411111"/>
            <a:ext cx="645451" cy="6442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2229" y="402812"/>
            <a:ext cx="9601200" cy="622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4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3951" y="4859735"/>
            <a:ext cx="68580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Отдел экспертизы и сертификации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9252EE-9ECD-0BB9-0E8D-1F4C614019FA}"/>
              </a:ext>
            </a:extLst>
          </p:cNvPr>
          <p:cNvSpPr txBox="1"/>
          <p:nvPr/>
        </p:nvSpPr>
        <p:spPr>
          <a:xfrm>
            <a:off x="1597890" y="3080435"/>
            <a:ext cx="94118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ТОРГОВО-ПРОМЫШЛЕННАЯ ПАЛАТА ЧУВАШСКОЙ РЕСПУБЛИКИ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012F6E-A4D5-46FB-626F-FE4688D3240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0547" y="1875816"/>
            <a:ext cx="10329198" cy="1932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800" b="1" dirty="0"/>
              <a:t>Закон РФ «О Торгово-промышленных палатах в Российской Федерации» (№ 5340-1 от 7 июля 1993 года)</a:t>
            </a:r>
            <a:endParaRPr lang="ru-RU" sz="1800" dirty="0"/>
          </a:p>
          <a:p>
            <a:pPr indent="265113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800" b="1" dirty="0"/>
              <a:t>Стандарты ТПП РФ</a:t>
            </a:r>
            <a:endParaRPr lang="ru-RU" sz="1800" dirty="0"/>
          </a:p>
          <a:p>
            <a:pPr indent="265113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800" b="1" dirty="0"/>
              <a:t>Международные правила толкования торговых терминов (ИНКОТЕРМС-2000)</a:t>
            </a:r>
            <a:endParaRPr lang="ru-RU" sz="1800" dirty="0"/>
          </a:p>
          <a:p>
            <a:pPr indent="265113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800" b="1" dirty="0"/>
              <a:t>Устав Торгово-промышленной палаты Чувашской Республики</a:t>
            </a:r>
            <a:endParaRPr lang="ru-RU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8F2D9-B239-C4A2-180E-7E36D410FBB5}"/>
              </a:ext>
            </a:extLst>
          </p:cNvPr>
          <p:cNvSpPr txBox="1"/>
          <p:nvPr/>
        </p:nvSpPr>
        <p:spPr>
          <a:xfrm>
            <a:off x="1103745" y="4392585"/>
            <a:ext cx="9984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base">
              <a:lnSpc>
                <a:spcPts val="2000"/>
              </a:lnSpc>
              <a:spcBef>
                <a:spcPts val="600"/>
              </a:spcBef>
              <a:spcAft>
                <a:spcPts val="200"/>
              </a:spcAft>
            </a:pPr>
            <a:r>
              <a:rPr lang="ru-RU" sz="1600" b="1" i="1" dirty="0">
                <a:solidFill>
                  <a:schemeClr val="tx2"/>
                </a:solidFill>
              </a:rPr>
              <a:t>По общей форме сертификатов:</a:t>
            </a:r>
          </a:p>
          <a:p>
            <a:pPr marL="384048" indent="-384048" algn="just" defTabSz="914400" fontAlgn="base">
              <a:lnSpc>
                <a:spcPts val="2000"/>
              </a:lnSpc>
              <a:spcBef>
                <a:spcPts val="6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ru-RU" dirty="0">
                <a:solidFill>
                  <a:schemeClr val="tx2"/>
                </a:solidFill>
              </a:rPr>
              <a:t>Решение Совета Евразийской экономической комиссии от 13 июля 2018 № 49</a:t>
            </a:r>
          </a:p>
          <a:p>
            <a:pPr marL="384048" indent="-384048" algn="just" defTabSz="914400" fontAlgn="base">
              <a:lnSpc>
                <a:spcPts val="2000"/>
              </a:lnSpc>
              <a:spcBef>
                <a:spcPts val="6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ru-RU" dirty="0">
                <a:solidFill>
                  <a:schemeClr val="tx2"/>
                </a:solidFill>
              </a:rPr>
              <a:t>Правила определения происхождения товаров, ввозимых на территорию Евразийского   экономического союза (</a:t>
            </a:r>
            <a:r>
              <a:rPr lang="ru-RU" dirty="0" err="1">
                <a:solidFill>
                  <a:schemeClr val="tx2"/>
                </a:solidFill>
              </a:rPr>
              <a:t>Непреференциальные</a:t>
            </a:r>
            <a:r>
              <a:rPr lang="ru-RU" dirty="0">
                <a:solidFill>
                  <a:schemeClr val="tx2"/>
                </a:solidFill>
              </a:rPr>
              <a:t> правила определения происхождения товаров)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C163C2-6C26-5B0B-1C01-257A3C88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10</a:t>
            </a:fld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29D9F3E-CC58-7F5D-6F62-E8068AD7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762" y="536351"/>
            <a:ext cx="6612438" cy="40461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6. Нормативно-правовые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191573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83F61E-6123-F0D9-8F09-A0B27F6A80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4218" y="1427923"/>
            <a:ext cx="10963563" cy="489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ts val="2000"/>
              </a:lnSpc>
              <a:spcBef>
                <a:spcPts val="600"/>
              </a:spcBef>
              <a:buNone/>
            </a:pPr>
            <a:r>
              <a:rPr lang="ru-RU" sz="1600" b="1" i="1" dirty="0"/>
              <a:t>По СТ-1:</a:t>
            </a:r>
            <a:endParaRPr lang="ru-RU" sz="1600" i="1" dirty="0"/>
          </a:p>
          <a:p>
            <a:pPr algn="just" fontAlgn="base">
              <a:lnSpc>
                <a:spcPts val="2000"/>
              </a:lnSpc>
              <a:spcBef>
                <a:spcPts val="600"/>
              </a:spcBef>
            </a:pPr>
            <a:r>
              <a:rPr lang="ru-RU" sz="1600" dirty="0"/>
              <a:t>Соглашение о Правилах определения страны происхождения товаров в СНГ от 20 ноября 2009 года</a:t>
            </a:r>
          </a:p>
          <a:p>
            <a:pPr algn="just" fontAlgn="base">
              <a:lnSpc>
                <a:spcPts val="2000"/>
              </a:lnSpc>
              <a:spcBef>
                <a:spcPts val="600"/>
              </a:spcBef>
            </a:pPr>
            <a:r>
              <a:rPr lang="ru-RU" sz="1600" dirty="0"/>
              <a:t>Правила определения страны происхождения товаров, утвержденные межправительственным Соглашением СНГ от 20 ноября 2009 года</a:t>
            </a:r>
          </a:p>
          <a:p>
            <a:pPr algn="just" fontAlgn="base">
              <a:lnSpc>
                <a:spcPts val="2000"/>
              </a:lnSpc>
              <a:spcBef>
                <a:spcPts val="600"/>
              </a:spcBef>
            </a:pPr>
            <a:r>
              <a:rPr lang="ru-RU" sz="1600" dirty="0"/>
              <a:t>Положение о порядке оформления, удостоверения и выдачи сертификатов о происхождения товара, а также других документов, связанных с осуществлением внешнеэкономической деятельности</a:t>
            </a:r>
          </a:p>
          <a:p>
            <a:pPr marL="0" indent="0" algn="just" fontAlgn="base">
              <a:lnSpc>
                <a:spcPts val="2000"/>
              </a:lnSpc>
              <a:spcBef>
                <a:spcPts val="1200"/>
              </a:spcBef>
              <a:buNone/>
            </a:pPr>
            <a:r>
              <a:rPr lang="ru-RU" sz="1600" b="1" i="1" dirty="0"/>
              <a:t>По СТ-2 (Сербия):</a:t>
            </a:r>
          </a:p>
          <a:p>
            <a:pPr marL="384048" indent="-384048" algn="just" defTabSz="914400" fontAlgn="base">
              <a:lnSpc>
                <a:spcPts val="2000"/>
              </a:lnSpc>
              <a:spcBef>
                <a:spcPts val="6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ru-RU" sz="1600" dirty="0">
                <a:solidFill>
                  <a:schemeClr val="tx2"/>
                </a:solidFill>
              </a:rPr>
              <a:t>Соглашение между Правительством Российской Федерации и Союзным Правительством Союзной Республикой Югославией от 28 августа 2000 года., подписанным 22.07.2011 г.</a:t>
            </a:r>
          </a:p>
          <a:p>
            <a:pPr marL="0" indent="0" algn="just" defTabSz="914400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ru-RU" sz="1600" b="1" i="1" dirty="0">
                <a:solidFill>
                  <a:schemeClr val="tx2"/>
                </a:solidFill>
              </a:rPr>
              <a:t>По СТ-3 (Иран):</a:t>
            </a:r>
          </a:p>
          <a:p>
            <a:pPr marL="384048" indent="-384048" algn="just" defTabSz="914400" fontAlgn="base">
              <a:lnSpc>
                <a:spcPts val="2000"/>
              </a:lnSpc>
              <a:spcBef>
                <a:spcPts val="6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ru-RU" sz="1600" dirty="0">
                <a:solidFill>
                  <a:schemeClr val="tx2"/>
                </a:solidFill>
              </a:rPr>
              <a:t>Положение о порядке выдачи сертификатов о происхождении товара формы СТ-3 на товары, вывозимые из Российской Федерации в Исламскую Республику Иран</a:t>
            </a:r>
          </a:p>
          <a:p>
            <a:pPr marL="384048" indent="-384048" algn="just" defTabSz="914400" fontAlgn="base">
              <a:lnSpc>
                <a:spcPts val="2000"/>
              </a:lnSpc>
              <a:spcBef>
                <a:spcPts val="6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ru-RU" sz="1600" dirty="0">
                <a:solidFill>
                  <a:schemeClr val="tx2"/>
                </a:solidFill>
              </a:rPr>
              <a:t>Временное соглашение от 17 мая 2018 г., ведущее к образованию зоны свободной торговли между Евразийским экономическим союзом и его государствами — членами, с одной стороны, и Исламской Республикой Иран, с другой стороны (Астана, 17 мая 2018 г.)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56817A-F47C-05F4-6D94-53F7189B7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11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6ADA46E-F19C-53F2-C204-D4BE0836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42" y="532839"/>
            <a:ext cx="6228831" cy="62268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6. Нормативно-правовые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151036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B766D5F-54BC-1433-F389-3AA8B94899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7964" y="526728"/>
            <a:ext cx="5929745" cy="42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Правовые (методические) документы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BF37A9-7A45-AB8E-4C6E-64DC96CCF7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36073" y="1449238"/>
            <a:ext cx="10437091" cy="207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ts val="2200"/>
              </a:lnSpc>
              <a:spcBef>
                <a:spcPts val="600"/>
              </a:spcBef>
            </a:pPr>
            <a:r>
              <a:rPr lang="ru-RU" sz="1800" dirty="0"/>
              <a:t>Отдел экспертизы и сертификации ТПП ЧР имеет все необходимые правовые </a:t>
            </a:r>
            <a:r>
              <a:rPr lang="ru-RU" sz="1800" b="1" dirty="0"/>
              <a:t>(</a:t>
            </a:r>
            <a:r>
              <a:rPr lang="ru-RU" sz="1800" b="1" i="1" dirty="0"/>
              <a:t>методические)</a:t>
            </a:r>
            <a:r>
              <a:rPr lang="ru-RU" sz="1800" dirty="0"/>
              <a:t> документы для осуществления своей деятельности, а именно:</a:t>
            </a:r>
          </a:p>
          <a:p>
            <a:pPr algn="just">
              <a:lnSpc>
                <a:spcPts val="2200"/>
              </a:lnSpc>
              <a:spcBef>
                <a:spcPts val="600"/>
              </a:spcBef>
              <a:buFontTx/>
              <a:buChar char="-"/>
            </a:pPr>
            <a:r>
              <a:rPr lang="ru-RU" sz="1800" dirty="0"/>
              <a:t> методики АНО «</a:t>
            </a:r>
            <a:r>
              <a:rPr lang="ru-RU" sz="1800" dirty="0" err="1"/>
              <a:t>Союзэкспертиза</a:t>
            </a:r>
            <a:r>
              <a:rPr lang="ru-RU" sz="1800" dirty="0"/>
              <a:t>» ТПП РФ,</a:t>
            </a:r>
          </a:p>
          <a:p>
            <a:pPr algn="just">
              <a:lnSpc>
                <a:spcPts val="2200"/>
              </a:lnSpc>
              <a:spcBef>
                <a:spcPts val="600"/>
              </a:spcBef>
              <a:buFontTx/>
              <a:buChar char="-"/>
            </a:pPr>
            <a:r>
              <a:rPr lang="ru-RU" sz="1800" dirty="0"/>
              <a:t> стандарты ТПП РФ (полный комплект),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u-RU" sz="1800" dirty="0"/>
              <a:t>- документы, подтверждающие компетентность экспертов в области определения происхождения товаров.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6D030-AE50-19D2-14F9-84EC68EE0A31}"/>
              </a:ext>
            </a:extLst>
          </p:cNvPr>
          <p:cNvSpPr txBox="1"/>
          <p:nvPr/>
        </p:nvSpPr>
        <p:spPr>
          <a:xfrm>
            <a:off x="4586341" y="3911048"/>
            <a:ext cx="361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Стоимость и порядок оплаты: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4F6BCC-A8B0-0A3E-6320-BC27EA6AC1C4}"/>
              </a:ext>
            </a:extLst>
          </p:cNvPr>
          <p:cNvSpPr txBox="1"/>
          <p:nvPr/>
        </p:nvSpPr>
        <p:spPr>
          <a:xfrm>
            <a:off x="1136073" y="4464024"/>
            <a:ext cx="10437090" cy="1278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  <a:spcBef>
                <a:spcPts val="600"/>
              </a:spcBef>
            </a:pPr>
            <a:r>
              <a:rPr lang="ru-RU" dirty="0"/>
              <a:t>Стоимость услуги определяется в соответствии с действующей методикой с учетом поставленных вопросов перед экспертом и объемом работ</a:t>
            </a:r>
          </a:p>
          <a:p>
            <a:pPr algn="just">
              <a:lnSpc>
                <a:spcPts val="2200"/>
              </a:lnSpc>
              <a:spcBef>
                <a:spcPts val="600"/>
              </a:spcBef>
            </a:pPr>
            <a:r>
              <a:rPr lang="ru-RU" dirty="0"/>
              <a:t>Оплата в форме наличного и безналичного расчета (на основании выставленного Счета по указанным в нем реквизитам по безналичному перечислению или наличным платежом).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AB49AB0-3C5F-F750-EA55-CE52D649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4775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53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47AC57A7-64EF-F1A6-4264-6B53CE63D19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020616" y="1964873"/>
            <a:ext cx="10584874" cy="11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ts val="1200"/>
              </a:spcBef>
              <a:buNone/>
            </a:pPr>
            <a:r>
              <a:rPr lang="ru-RU" altLang="ru-RU" sz="1800" dirty="0">
                <a:solidFill>
                  <a:schemeClr val="tx2"/>
                </a:solidFill>
                <a:latin typeface="+mn-lt"/>
              </a:rPr>
              <a:t>Подтверждение производства дает значительные конкурентные преимущества производителям при ведении бизнеса в России, госзакупках, позволит продолжить реализацию программ импортозамещения и более эффективно конкурировать с продукцией зарубежных производителей на внутреннем рынке.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1EBC93-9A8B-8F02-EC41-7E5E78D2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701" y="6453386"/>
            <a:ext cx="1549182" cy="404614"/>
          </a:xfrm>
        </p:spPr>
        <p:txBody>
          <a:bodyPr/>
          <a:lstStyle/>
          <a:p>
            <a:fld id="{E6B385E7-E24E-4C0E-B24D-FB6E1A3DFE9F}" type="slidenum">
              <a:rPr lang="ru-RU" sz="1800" smtClean="0"/>
              <a:t>13</a:t>
            </a:fld>
            <a:endParaRPr lang="ru-RU" sz="180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49E5A43-6904-FC98-6CAA-DBC1B242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90" y="500597"/>
            <a:ext cx="9227127" cy="622683"/>
          </a:xfrm>
        </p:spPr>
        <p:txBody>
          <a:bodyPr>
            <a:noAutofit/>
          </a:bodyPr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17.07.2015 г. N 719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89FE7E-BB73-298E-A3E5-315C80ED595D}"/>
              </a:ext>
            </a:extLst>
          </p:cNvPr>
          <p:cNvSpPr txBox="1">
            <a:spLocks/>
          </p:cNvSpPr>
          <p:nvPr/>
        </p:nvSpPr>
        <p:spPr>
          <a:xfrm>
            <a:off x="1020616" y="4193420"/>
            <a:ext cx="10478657" cy="2022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800" dirty="0"/>
              <a:t>наличие специального инвестиционного контракта;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800" dirty="0"/>
              <a:t>наличие акта экспертизы Торгово-промышленной палаты о соответствии производимой промышленной продукции требованиям, предусмотренным приложением к настоящему постановлению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800" dirty="0"/>
              <a:t>наличие сертификата о происхождении товара (продукции), в случае отсутствия производимой промышленной продукции в приложении к Постановлению №719.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FA495-3A0F-1F2D-094F-237F495FBCA5}"/>
              </a:ext>
            </a:extLst>
          </p:cNvPr>
          <p:cNvSpPr txBox="1"/>
          <p:nvPr/>
        </p:nvSpPr>
        <p:spPr>
          <a:xfrm>
            <a:off x="1020615" y="3322931"/>
            <a:ext cx="10478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28650" algn="just" eaLnBrk="1" hangingPunct="1">
              <a:spcAft>
                <a:spcPts val="1200"/>
              </a:spcAft>
              <a:buNone/>
              <a:tabLst>
                <a:tab pos="628650" algn="l"/>
              </a:tabLst>
            </a:pPr>
            <a:r>
              <a:rPr lang="ru-RU" altLang="ru-RU" b="1" u="sng" dirty="0"/>
              <a:t>Критерии подтверждения производства промышленной продукции на территории Российской Федерации являются: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66C58-DB49-011E-1590-30C35339858E}"/>
              </a:ext>
            </a:extLst>
          </p:cNvPr>
          <p:cNvSpPr txBox="1"/>
          <p:nvPr/>
        </p:nvSpPr>
        <p:spPr>
          <a:xfrm>
            <a:off x="1699489" y="154514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Цель:</a:t>
            </a:r>
          </a:p>
        </p:txBody>
      </p:sp>
    </p:spTree>
    <p:extLst>
      <p:ext uri="{BB962C8B-B14F-4D97-AF65-F5344CB8AC3E}">
        <p14:creationId xmlns:p14="http://schemas.microsoft.com/office/powerpoint/2010/main" val="2506178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884699-C405-4AC9-7FAB-A4D0DE6D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49" y="1727201"/>
            <a:ext cx="9254835" cy="3131127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265113" algn="l"/>
              </a:tabLst>
              <a:defRPr/>
            </a:pPr>
            <a:r>
              <a:rPr lang="ru-RU" sz="1800" dirty="0">
                <a:latin typeface="Arial Narrow" panose="020B0606020202030204" pitchFamily="34" charset="0"/>
              </a:rPr>
              <a:t>	</a:t>
            </a:r>
            <a:r>
              <a:rPr lang="ru-RU" sz="1800" dirty="0"/>
              <a:t>В 2020-2022 гг. были выданы </a:t>
            </a:r>
            <a:r>
              <a:rPr lang="ru-RU" sz="1800" u="sng" dirty="0"/>
              <a:t>акты экспертизы</a:t>
            </a:r>
            <a:r>
              <a:rPr lang="ru-RU" sz="1800" dirty="0"/>
              <a:t> и </a:t>
            </a:r>
            <a:r>
              <a:rPr lang="ru-RU" sz="1800" u="sng" dirty="0"/>
              <a:t>сертификаты СТ-1</a:t>
            </a:r>
            <a:r>
              <a:rPr lang="ru-RU" sz="1800" dirty="0"/>
              <a:t> по следующим отраслям промышленности: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265113" algn="l"/>
              </a:tabLst>
              <a:defRPr/>
            </a:pPr>
            <a:endParaRPr lang="ru-RU" sz="1800" dirty="0"/>
          </a:p>
          <a:p>
            <a:pPr marL="80486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Машиностроение;</a:t>
            </a:r>
          </a:p>
          <a:p>
            <a:pPr marL="80486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Мебельная промышленность;</a:t>
            </a:r>
          </a:p>
          <a:p>
            <a:pPr marL="80486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Приборостроение;</a:t>
            </a:r>
          </a:p>
          <a:p>
            <a:pPr marL="80486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Легкая промышленность, в том числе производство спецобуви и спецодежды;</a:t>
            </a:r>
          </a:p>
          <a:p>
            <a:pPr marL="80486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Химическая промышленность;</a:t>
            </a:r>
          </a:p>
          <a:p>
            <a:pPr marL="80486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Электротехническая промышленность;</a:t>
            </a:r>
          </a:p>
          <a:p>
            <a:pPr marL="80486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Лакокрасочная промышленность.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87A006F-C3AA-62F9-2495-BE7E1BE5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49" y="498738"/>
            <a:ext cx="9599215" cy="622300"/>
          </a:xfrm>
        </p:spPr>
        <p:txBody>
          <a:bodyPr>
            <a:noAutofit/>
          </a:bodyPr>
          <a:lstStyle/>
          <a:p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Постановление Правительства РФ от 17.07.2015 г. N 719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49A2B3B-3209-2307-9875-F3D7CAD7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89700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135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C1B5D29-DB9F-9470-E97A-EA493731683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00922" y="3064605"/>
            <a:ext cx="9601200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4000" b="1" i="1" dirty="0"/>
              <a:t>Спасибо за внимание!</a:t>
            </a:r>
            <a:endParaRPr lang="ru-RU" sz="4000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19E497F-A44B-A618-9B29-FA16F297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6992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62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BA11C-A0C8-9F88-AEF9-B4B1FC63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54" y="516347"/>
            <a:ext cx="2613091" cy="62268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5548A2-B6A9-1921-18BF-D69F897C3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91" y="1666009"/>
            <a:ext cx="10520218" cy="428220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2" action="ppaction://hlinksldjump"/>
              </a:rPr>
              <a:t>Направления деятельности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3" action="ppaction://hlinksldjump"/>
              </a:rPr>
              <a:t>Сотрудники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4" action="ppaction://hlinksldjump"/>
              </a:rPr>
              <a:t>Цели и задачи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5" action="ppaction://hlinksldjump"/>
              </a:rPr>
              <a:t>Описание услуг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6" action="ppaction://hlinksldjump"/>
              </a:rPr>
              <a:t>Виды сертификатов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7" action="ppaction://hlinksldjump"/>
              </a:rPr>
              <a:t>Нормативно-правовые требования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8" action="ppaction://hlinksldjump"/>
              </a:rPr>
              <a:t>Правовые методические документы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9" action="ppaction://hlinksldjump"/>
              </a:rPr>
              <a:t>Подтверждение производства промышленной продукции на территории Российской Федерации – Постановление Правительства №719 от 17.07.2015г.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605E6A-1CD5-A5DE-3B78-0C32F87C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91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BEF7520F-01FC-DDD4-6ECA-FD8D39B120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9527" y="2107605"/>
            <a:ext cx="524625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ru-RU" sz="1400" dirty="0"/>
              <a:t>- Оформление, удостоверение и выдача сертификатов происхождения товаров (СТ-1, СТ-2 (Сербия), СТ-3 (Иран), сертификат на зерно (страны ЕС), </a:t>
            </a:r>
            <a:r>
              <a:rPr lang="en-US" sz="1400" dirty="0"/>
              <a:t>EAV</a:t>
            </a:r>
            <a:r>
              <a:rPr lang="ru-RU" sz="1400" dirty="0"/>
              <a:t> (Вьетнам), общей формы);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1400" dirty="0"/>
              <a:t>-  Экспертиза определения страны происхождения;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1400" dirty="0"/>
              <a:t>- Оформление и выдача актов экспертизы для целей осуществления закупок для обеспечения государственных и муниципальных нужд;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1400" dirty="0"/>
              <a:t>- Оформление и удостоверение документов, связанных с осуществлением внешнеэкономической деятельности: счетов, фитосанитарных, ветеринарных и гигиенических сертификатов, упаковочных листов, коносаментов, доверенностей на право совершения действий за границей, учредительных документов (их нотариально заверенных копий) для заинтересованных юридических или физических лиц.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C5DE223-5F0D-8266-6E0F-3D7916F9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82871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91ECC-95DD-D6C0-07D6-5215CFDA975B}"/>
              </a:ext>
            </a:extLst>
          </p:cNvPr>
          <p:cNvSpPr txBox="1"/>
          <p:nvPr/>
        </p:nvSpPr>
        <p:spPr>
          <a:xfrm>
            <a:off x="849746" y="1629548"/>
            <a:ext cx="4886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1.1. Экспертиза и сертификация для целей ВЭД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1B552-497E-13CA-807A-58791BEFCD2A}"/>
              </a:ext>
            </a:extLst>
          </p:cNvPr>
          <p:cNvSpPr txBox="1">
            <a:spLocks/>
          </p:cNvSpPr>
          <p:nvPr/>
        </p:nvSpPr>
        <p:spPr>
          <a:xfrm>
            <a:off x="1699491" y="513649"/>
            <a:ext cx="4396510" cy="4046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1. Направления деятельности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948BCF72-2665-A58C-51CA-E5840B62BDD0}"/>
              </a:ext>
            </a:extLst>
          </p:cNvPr>
          <p:cNvSpPr txBox="1">
            <a:spLocks/>
          </p:cNvSpPr>
          <p:nvPr/>
        </p:nvSpPr>
        <p:spPr>
          <a:xfrm>
            <a:off x="6349998" y="1629548"/>
            <a:ext cx="5246255" cy="403854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200">
              <a:lnSpc>
                <a:spcPts val="2200"/>
              </a:lnSpc>
              <a:buFont typeface="Franklin Gothic Book" panose="020B0503020102020204" pitchFamily="34" charset="0"/>
              <a:buNone/>
            </a:pP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</a:rPr>
              <a:t>1.2. Подтверждение производства промышленной продукции на территории Российской Федерации Постановление Правительства №719 от 17.07.2015г. «О подтверждении производства промышленной продукции на территории Российской Федерации»:</a:t>
            </a:r>
          </a:p>
          <a:p>
            <a:pPr algn="just" defTabSz="457200">
              <a:lnSpc>
                <a:spcPts val="2200"/>
              </a:lnSpc>
              <a:buFontTx/>
              <a:buChar char="-"/>
            </a:pPr>
            <a:r>
              <a:rPr lang="ru-RU" sz="1400" dirty="0">
                <a:latin typeface="+mj-lt"/>
              </a:rPr>
              <a:t>Подтверждением соответствия товаров (продукции) требованиям является акт экспертизы, согласованный с Министерством промышленности и торговли Российской Федерации.</a:t>
            </a:r>
          </a:p>
          <a:p>
            <a:pPr algn="just" defTabSz="457200">
              <a:lnSpc>
                <a:spcPts val="2200"/>
              </a:lnSpc>
              <a:buFontTx/>
              <a:buChar char="-"/>
            </a:pPr>
            <a:r>
              <a:rPr lang="ru-RU" sz="1400" dirty="0">
                <a:latin typeface="+mj-lt"/>
              </a:rPr>
              <a:t>Подтверждением страны происхождения товаров (продукции) является сертификат о происхождении товара (продукции), выдаваемый по форме СТ-1.</a:t>
            </a:r>
          </a:p>
        </p:txBody>
      </p:sp>
    </p:spTree>
    <p:extLst>
      <p:ext uri="{BB962C8B-B14F-4D97-AF65-F5344CB8AC3E}">
        <p14:creationId xmlns:p14="http://schemas.microsoft.com/office/powerpoint/2010/main" val="276051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AD95AF-32DD-386F-1458-07C61695F14A}"/>
              </a:ext>
            </a:extLst>
          </p:cNvPr>
          <p:cNvSpPr txBox="1"/>
          <p:nvPr/>
        </p:nvSpPr>
        <p:spPr>
          <a:xfrm>
            <a:off x="2053087" y="56761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74DE12E6-9183-15DD-B6DB-40E07F798D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877037"/>
              </p:ext>
            </p:extLst>
          </p:nvPr>
        </p:nvGraphicFramePr>
        <p:xfrm>
          <a:off x="1414297" y="1532364"/>
          <a:ext cx="9583947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285">
                  <a:extLst>
                    <a:ext uri="{9D8B030D-6E8A-4147-A177-3AD203B41FA5}">
                      <a16:colId xmlns:a16="http://schemas.microsoft.com/office/drawing/2014/main" val="3672065762"/>
                    </a:ext>
                  </a:extLst>
                </a:gridCol>
                <a:gridCol w="1884218">
                  <a:extLst>
                    <a:ext uri="{9D8B030D-6E8A-4147-A177-3AD203B41FA5}">
                      <a16:colId xmlns:a16="http://schemas.microsoft.com/office/drawing/2014/main" val="2229017837"/>
                    </a:ext>
                  </a:extLst>
                </a:gridCol>
                <a:gridCol w="4553527">
                  <a:extLst>
                    <a:ext uri="{9D8B030D-6E8A-4147-A177-3AD203B41FA5}">
                      <a16:colId xmlns:a16="http://schemas.microsoft.com/office/drawing/2014/main" val="2814970569"/>
                    </a:ext>
                  </a:extLst>
                </a:gridCol>
                <a:gridCol w="1059917">
                  <a:extLst>
                    <a:ext uri="{9D8B030D-6E8A-4147-A177-3AD203B41FA5}">
                      <a16:colId xmlns:a16="http://schemas.microsoft.com/office/drawing/2014/main" val="769284989"/>
                    </a:ext>
                  </a:extLst>
                </a:gridCol>
              </a:tblGrid>
              <a:tr h="5037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Фамилия Имя Отчество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Должность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Наличие аттестатов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Стаж работы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4128059"/>
                  </a:ext>
                </a:extLst>
              </a:tr>
              <a:tr h="83952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/>
                        <a:t>Пекер</a:t>
                      </a:r>
                      <a:r>
                        <a:rPr lang="ru-RU" sz="1400" b="1" dirty="0"/>
                        <a:t> </a:t>
                      </a:r>
                      <a:endParaRPr lang="en-US" sz="1400" b="1" dirty="0"/>
                    </a:p>
                    <a:p>
                      <a:pPr algn="ctr"/>
                      <a:r>
                        <a:rPr lang="ru-RU" sz="1400" b="1" dirty="0"/>
                        <a:t>Владимир Викторович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Начальник отдела экспертизы и сертификации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«Экспертиза по определению страны</a:t>
                      </a:r>
                    </a:p>
                    <a:p>
                      <a:pPr algn="ctr"/>
                      <a:r>
                        <a:rPr lang="ru-RU" sz="1400" dirty="0"/>
                        <a:t> происхождения товаров»</a:t>
                      </a:r>
                    </a:p>
                    <a:p>
                      <a:pPr algn="ctr"/>
                      <a:r>
                        <a:rPr lang="ru-RU" sz="1400" dirty="0"/>
                        <a:t>«Удостоверение сертификатов </a:t>
                      </a:r>
                    </a:p>
                    <a:p>
                      <a:pPr algn="ctr"/>
                      <a:r>
                        <a:rPr lang="ru-RU" sz="1400" dirty="0"/>
                        <a:t>происхождения товаров»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759094"/>
                  </a:ext>
                </a:extLst>
              </a:tr>
              <a:tr h="172776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/>
                        <a:t>Шемарова</a:t>
                      </a:r>
                      <a:r>
                        <a:rPr lang="ru-RU" sz="1400" b="1" dirty="0"/>
                        <a:t> </a:t>
                      </a:r>
                      <a:endParaRPr lang="en-US" sz="1400" b="1" dirty="0"/>
                    </a:p>
                    <a:p>
                      <a:pPr algn="ctr"/>
                      <a:r>
                        <a:rPr lang="ru-RU" sz="1400" b="1" dirty="0"/>
                        <a:t>Наталия Сергеевна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Заместитель начальника отдела экспертизы и сертификации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«Экспертиза по определению страны </a:t>
                      </a:r>
                    </a:p>
                    <a:p>
                      <a:pPr algn="ctr"/>
                      <a:r>
                        <a:rPr lang="ru-RU" sz="1400" dirty="0"/>
                        <a:t>происхождения товаров»</a:t>
                      </a:r>
                    </a:p>
                    <a:p>
                      <a:pPr algn="ctr"/>
                      <a:r>
                        <a:rPr lang="ru-RU" sz="1400" dirty="0"/>
                        <a:t>«Удостоверение сертификатов </a:t>
                      </a:r>
                    </a:p>
                    <a:p>
                      <a:pPr algn="ctr"/>
                      <a:r>
                        <a:rPr lang="ru-RU" sz="1400" dirty="0"/>
                        <a:t>происхождения товаров»</a:t>
                      </a:r>
                    </a:p>
                    <a:p>
                      <a:pPr algn="ctr"/>
                      <a:r>
                        <a:rPr lang="ru-RU" sz="1400" dirty="0"/>
                        <a:t>«Удостоверение и выдача документов для целей осуществления закупок для обеспечения государственных и муниципальных нужд»</a:t>
                      </a:r>
                    </a:p>
                    <a:p>
                      <a:pPr algn="ctr"/>
                      <a:r>
                        <a:rPr lang="ru-RU" sz="1400" dirty="0"/>
                        <a:t>«Выдача документов для целей подтверждения производства промышленной продукции на территории Российской Федерации»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7647344"/>
                  </a:ext>
                </a:extLst>
              </a:tr>
              <a:tr h="4557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/>
                        <a:t>Смельцова</a:t>
                      </a:r>
                      <a:r>
                        <a:rPr lang="ru-RU" sz="1400" b="1" dirty="0"/>
                        <a:t> </a:t>
                      </a:r>
                      <a:endParaRPr lang="en-US" sz="1400" b="1" dirty="0"/>
                    </a:p>
                    <a:p>
                      <a:pPr algn="ctr"/>
                      <a:r>
                        <a:rPr lang="ru-RU" sz="1400" b="1" dirty="0"/>
                        <a:t>Елена Николаевна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Заместитель начальника отдела экспертизы </a:t>
                      </a:r>
                    </a:p>
                    <a:p>
                      <a:pPr algn="ctr"/>
                      <a:r>
                        <a:rPr lang="ru-RU" sz="1400" dirty="0"/>
                        <a:t>продукции и услуг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«Экспертиза по определению страны </a:t>
                      </a:r>
                    </a:p>
                    <a:p>
                      <a:pPr algn="ctr"/>
                      <a:r>
                        <a:rPr lang="ru-RU" sz="1400" dirty="0"/>
                        <a:t>происхождения товаров»</a:t>
                      </a:r>
                    </a:p>
                    <a:p>
                      <a:pPr algn="ctr"/>
                      <a:r>
                        <a:rPr lang="ru-RU" sz="1400" dirty="0"/>
                        <a:t>«Удостоверение сертификатов </a:t>
                      </a:r>
                    </a:p>
                    <a:p>
                      <a:pPr algn="ctr"/>
                      <a:r>
                        <a:rPr lang="ru-RU" sz="1400" dirty="0"/>
                        <a:t>происхождения товаров»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22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5506013"/>
                  </a:ext>
                </a:extLst>
              </a:tr>
            </a:tbl>
          </a:graphicData>
        </a:graphic>
      </p:graphicFrame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E6394D66-DD93-7D6C-F251-19DBF88ED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4297" y="482169"/>
            <a:ext cx="2808422" cy="42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 Сотрудники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0EF088D-40E3-41B0-DB63-BF84F9DA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6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8E9911BF-01FB-FEAB-0D81-B7275D97BDD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60582" y="1570480"/>
            <a:ext cx="10107109" cy="4381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sz="1600" dirty="0"/>
              <a:t>Экспертиза по определению российского происхождения товаров, экспортируемых в страны СНГ и страны дальнего зарубежья, для получения сертификатов происхождения товаров формы СТ-1, СТ-2, СТ-3, общенациональной формы, </a:t>
            </a:r>
            <a:r>
              <a:rPr lang="en-US" sz="1600" dirty="0"/>
              <a:t>EAV,</a:t>
            </a:r>
            <a:r>
              <a:rPr lang="ru-RU" sz="1600" dirty="0"/>
              <a:t> актов экспертизы и сертификатов происхождения формы СТ-1 для целей осуществления закупок для обеспечения государственных и муниципальных нужд, актов экспертизы и сертификатов происхождения формы СТ-1 для целей подтверждения производства промышленной продукции на территории Российской Федерации,  а также удостоверяют документы, связанные с осуществлением внешнеэкономической деятельности.</a:t>
            </a:r>
          </a:p>
          <a:p>
            <a:pPr algn="just">
              <a:lnSpc>
                <a:spcPts val="2500"/>
              </a:lnSpc>
            </a:pPr>
            <a:r>
              <a:rPr lang="ru-RU" sz="1600" dirty="0"/>
              <a:t>Целью </a:t>
            </a:r>
            <a:r>
              <a:rPr lang="ru-RU" sz="1600" b="1" dirty="0"/>
              <a:t>сертификата о происхождении</a:t>
            </a:r>
            <a:r>
              <a:rPr lang="ru-RU" sz="1600" dirty="0"/>
              <a:t> товара является получение участниками ВЭД различных льгот и преференций при таможенном оформлении экспортируемых товаров. Наличие или отсутствие таких льгот, а также размер преференций утверждается правительствами стран в отношении ввозимых товаров. Каждая страна определяет свой список государств, в отношении которых вводится режим особого благоприятствования при проведении внешнеторговых операций (от этого зависит наличие или отсутствие льгот, их размеры и виды форм необходимых сертификатов).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B789E1C-6830-12D8-1623-7C7AA022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D7F119-79CA-199D-1665-A38C07DA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270" y="553224"/>
            <a:ext cx="6862966" cy="37964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 Цели и задачи экспертизы и сертификации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49654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69C1ED-D4CD-26BA-F30E-EA6F7F45E827}"/>
              </a:ext>
            </a:extLst>
          </p:cNvPr>
          <p:cNvSpPr txBox="1"/>
          <p:nvPr/>
        </p:nvSpPr>
        <p:spPr>
          <a:xfrm>
            <a:off x="1725175" y="511502"/>
            <a:ext cx="6129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Описание услуг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0C6D9-1CC9-C9E5-251D-3509C11354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74718" y="1686738"/>
            <a:ext cx="10607682" cy="397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600" b="1" dirty="0"/>
              <a:t>Сертификаты происхождения товаров общей формы</a:t>
            </a:r>
            <a:r>
              <a:rPr lang="ru-RU" sz="1600" dirty="0"/>
              <a:t>, выдаются на товары, экспортируемые во все страны за исключением стран СНГ. Данные сертификаты оформляются на английском или русском языках.</a:t>
            </a:r>
            <a:endParaRPr lang="ru-RU" sz="1600" b="1" dirty="0"/>
          </a:p>
          <a:p>
            <a:pPr algn="just">
              <a:spcBef>
                <a:spcPts val="1200"/>
              </a:spcBef>
            </a:pPr>
            <a:r>
              <a:rPr lang="ru-RU" sz="1600" b="1" dirty="0"/>
              <a:t>Сертификаты происхождения товаров формы «СТ-1»</a:t>
            </a:r>
            <a:r>
              <a:rPr lang="ru-RU" sz="1600" dirty="0"/>
              <a:t>, выдаются на товары, вывозимые из Российской Федерации в государства – участники Соглашения о создании зоны свободной торговли (страны СНГ): Армения, Азербайджан, Беларусь, Грузия, Казахстан, Кыргызстан, Молдова, Таджикистан, Туркменистан, Узбекистан, Южная Осетия.</a:t>
            </a:r>
          </a:p>
          <a:p>
            <a:pPr algn="just">
              <a:lnSpc>
                <a:spcPts val="2200"/>
              </a:lnSpc>
              <a:spcBef>
                <a:spcPts val="1200"/>
              </a:spcBef>
            </a:pPr>
            <a:r>
              <a:rPr lang="ru-RU" sz="1600" b="1" dirty="0"/>
              <a:t>Сертификат происхождения формы «СТ-2»</a:t>
            </a:r>
            <a:r>
              <a:rPr lang="ru-RU" sz="1600" dirty="0"/>
              <a:t> выдается на российские товары, экспортируемые в Сербию на основании акта экспертизы, выполненного в соответствии с «Протоколом об изъятиях из режима свободной торговли и Правилах определения страны происхождения товаров к Соглашению между Правительством Российской Федерации и Союзным Правительством Союзной Республикой Югославией от 28 августа 2000 года.» подписанным 22.07.2011г.</a:t>
            </a:r>
          </a:p>
          <a:p>
            <a:pPr algn="just">
              <a:lnSpc>
                <a:spcPts val="2200"/>
              </a:lnSpc>
              <a:spcBef>
                <a:spcPts val="1200"/>
              </a:spcBef>
            </a:pPr>
            <a:r>
              <a:rPr lang="ru-RU" sz="1600" b="1" dirty="0"/>
              <a:t>Сертификаты происхождения товаров формы «</a:t>
            </a:r>
            <a:r>
              <a:rPr lang="en-US" sz="1600" b="1" dirty="0"/>
              <a:t>EAV</a:t>
            </a:r>
            <a:r>
              <a:rPr lang="ru-RU" sz="1600" b="1" dirty="0"/>
              <a:t>» </a:t>
            </a:r>
            <a:r>
              <a:rPr lang="ru-RU" sz="1600" dirty="0"/>
              <a:t>выдаются на товары, вывозимые из Российской Федерации в Республику Вьетнам по постановлению Правительства РФ №1059 от 17.10.2016г.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B23E5E4-B3FB-3D87-9680-72F07981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15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6A3732C6-70BA-A1B1-F7C7-B1873694CE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3636" y="1436628"/>
            <a:ext cx="1060334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dirty="0"/>
              <a:t>Сертификат происхождения формы «СТ-3»</a:t>
            </a:r>
            <a:r>
              <a:rPr lang="ru-RU" sz="1600" dirty="0"/>
              <a:t> </a:t>
            </a:r>
            <a:r>
              <a:rPr lang="ru-RU" sz="1600" dirty="0">
                <a:solidFill>
                  <a:schemeClr val="tx2"/>
                </a:solidFill>
              </a:rPr>
              <a:t>выдаются на товары вывозимые из Российской Федерации  в Исламскую Республику Иран.</a:t>
            </a:r>
          </a:p>
          <a:p>
            <a:pPr algn="just">
              <a:lnSpc>
                <a:spcPct val="100000"/>
              </a:lnSpc>
            </a:pPr>
            <a:r>
              <a:rPr lang="ru-RU" sz="1600" b="1" dirty="0"/>
              <a:t>Сертификаты на зерно </a:t>
            </a:r>
            <a:r>
              <a:rPr lang="ru-RU" sz="1600" dirty="0"/>
              <a:t>выдаются в страны Европейского союза при поставках в страны Европейского союза зерновых культур трех видов- пшеница, кукуруза и ячмень в рамках </a:t>
            </a:r>
            <a:r>
              <a:rPr lang="ru-RU" sz="1600" dirty="0" err="1"/>
              <a:t>непреференцированной</a:t>
            </a:r>
            <a:r>
              <a:rPr lang="ru-RU" sz="1600" dirty="0"/>
              <a:t> торговли с применением тарифных квот.</a:t>
            </a:r>
          </a:p>
          <a:p>
            <a:pPr>
              <a:lnSpc>
                <a:spcPct val="100000"/>
              </a:lnSpc>
            </a:pPr>
            <a:r>
              <a:rPr lang="ru-RU" sz="1600" b="1" dirty="0"/>
              <a:t>Удостоверению подлежат следующие внешнеэкономические документы: </a:t>
            </a:r>
            <a:endParaRPr lang="ru-RU" sz="1600" dirty="0"/>
          </a:p>
          <a:p>
            <a:pPr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/>
              <a:t>счета, фитосанитарные, ветеринарные и гигиенические сертификаты, упаковочные листы, коносаменты, доверенности на право совершения действий за границей, учредительные документы (их нотариально заверенные копии).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ru-RU" sz="1600" dirty="0"/>
              <a:t>Основанием для удостоверения документа, связанного с осуществлением внешнеэкономической деятельности, является письменное заявление заинтересованного юридического или физического лица (предпринимателя) с просьбой удостоверить представленный документ, за подписью руководителя или уполномоченного лица, с указанием для каких целей требуется удостоверение данного документа.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ru-RU" sz="1600" dirty="0"/>
              <a:t>Основанием для удостоверения сертификатов любой формы является акт экспертизы, выполненный экспертной организацией ТПП.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70B8C2A-11FA-FA89-B165-FC34FAC1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7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6F4D8-1133-6470-A1B2-D4B17CD013F6}"/>
              </a:ext>
            </a:extLst>
          </p:cNvPr>
          <p:cNvSpPr txBox="1"/>
          <p:nvPr/>
        </p:nvSpPr>
        <p:spPr>
          <a:xfrm>
            <a:off x="1725175" y="511502"/>
            <a:ext cx="6129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Описание услуг</a:t>
            </a:r>
          </a:p>
        </p:txBody>
      </p:sp>
    </p:spTree>
    <p:extLst>
      <p:ext uri="{BB962C8B-B14F-4D97-AF65-F5344CB8AC3E}">
        <p14:creationId xmlns:p14="http://schemas.microsoft.com/office/powerpoint/2010/main" val="305810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F0F54D7D-B074-5F48-FB1B-EA65653EB9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7105" y="5285224"/>
            <a:ext cx="39161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400" b="1" dirty="0"/>
              <a:t>Сертификаты формы СТ-1 </a:t>
            </a:r>
            <a:r>
              <a:rPr lang="ru-RU" sz="1400" dirty="0"/>
              <a:t>являются преференциальными. При наличии преференциальных сертификатов российские товары полностью или частично освобождаются от таможенных пошлин в стране ввоза. </a:t>
            </a:r>
          </a:p>
        </p:txBody>
      </p:sp>
      <p:pic>
        <p:nvPicPr>
          <p:cNvPr id="7" name="Рисунок 6" descr="1 - 0002.jpg">
            <a:extLst>
              <a:ext uri="{FF2B5EF4-FFF2-40B4-BE49-F238E27FC236}">
                <a16:creationId xmlns:a16="http://schemas.microsoft.com/office/drawing/2014/main" id="{57BD9C80-49D3-8111-546E-BD4CD1E42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16" y="1478604"/>
            <a:ext cx="2534796" cy="359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D5DE0B-4A53-FAED-2537-DCF065CF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4775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8</a:t>
            </a:fld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0E2A175-EE64-E8C7-EA44-0D222F7A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29" y="530630"/>
            <a:ext cx="6854744" cy="62268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5. Сертификаты СТ-1, СТ-2, общей формы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1 - 0003.jpg">
            <a:extLst>
              <a:ext uri="{FF2B5EF4-FFF2-40B4-BE49-F238E27FC236}">
                <a16:creationId xmlns:a16="http://schemas.microsoft.com/office/drawing/2014/main" id="{8748DE18-B882-B8F8-48EA-5DC83B834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9599" y="1478603"/>
            <a:ext cx="2544749" cy="359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E7F97B8-080E-6F97-74A1-69915875B53F}"/>
              </a:ext>
            </a:extLst>
          </p:cNvPr>
          <p:cNvSpPr txBox="1">
            <a:spLocks/>
          </p:cNvSpPr>
          <p:nvPr/>
        </p:nvSpPr>
        <p:spPr>
          <a:xfrm>
            <a:off x="8328616" y="5272086"/>
            <a:ext cx="3699652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400" b="1" dirty="0"/>
              <a:t>Сертификаты происхождения товаров общей формы</a:t>
            </a:r>
            <a:r>
              <a:rPr lang="ru-RU" sz="1400" dirty="0"/>
              <a:t>, выдаются на товары, экспортируемые во все страны за исключением стран СНГ. Данные сертификаты оформляются на английском или русском языках.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11C0FA-31C5-5107-F51B-B40940EE99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90" y="1478604"/>
            <a:ext cx="2596357" cy="359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бъект 6">
            <a:extLst>
              <a:ext uri="{FF2B5EF4-FFF2-40B4-BE49-F238E27FC236}">
                <a16:creationId xmlns:a16="http://schemas.microsoft.com/office/drawing/2014/main" id="{6B73FF83-3227-0DF9-DE3A-6F21F83104F2}"/>
              </a:ext>
            </a:extLst>
          </p:cNvPr>
          <p:cNvSpPr txBox="1">
            <a:spLocks/>
          </p:cNvSpPr>
          <p:nvPr/>
        </p:nvSpPr>
        <p:spPr>
          <a:xfrm>
            <a:off x="4528408" y="5272087"/>
            <a:ext cx="3585047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400" b="1" dirty="0"/>
              <a:t>Сертификаты формы СТ-2 </a:t>
            </a:r>
            <a:r>
              <a:rPr lang="ru-RU" sz="1400" dirty="0"/>
              <a:t>являются преференциальными. При наличии преференциальных сертификатов российские товары полностью или частично освобождаются от таможенных пошлин в стране ввоза. </a:t>
            </a:r>
          </a:p>
        </p:txBody>
      </p:sp>
    </p:spTree>
    <p:extLst>
      <p:ext uri="{BB962C8B-B14F-4D97-AF65-F5344CB8AC3E}">
        <p14:creationId xmlns:p14="http://schemas.microsoft.com/office/powerpoint/2010/main" val="218654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FA561B-65E7-AC60-E148-E6B5FAD9112C}"/>
              </a:ext>
            </a:extLst>
          </p:cNvPr>
          <p:cNvSpPr txBox="1"/>
          <p:nvPr/>
        </p:nvSpPr>
        <p:spPr>
          <a:xfrm>
            <a:off x="1704761" y="479317"/>
            <a:ext cx="7540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Сертификаты формы «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EAV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СТ-3, на зерно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E5FEAD-AA40-71A9-D249-A8ACFB31108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3588" y="5187178"/>
            <a:ext cx="3665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400" b="1" dirty="0"/>
              <a:t>Сертификаты формы </a:t>
            </a:r>
            <a:r>
              <a:rPr lang="en-US" sz="1400" b="1" dirty="0"/>
              <a:t>EAV</a:t>
            </a:r>
            <a:r>
              <a:rPr lang="ru-RU" sz="1400" b="1" dirty="0"/>
              <a:t> </a:t>
            </a:r>
            <a:r>
              <a:rPr lang="ru-RU" sz="1400" dirty="0"/>
              <a:t>являются преференциальными. При наличии преференциальных сертификатов российские товары полностью или частично освобождаются от таможенных пошлин в стране ввоза</a:t>
            </a:r>
            <a:r>
              <a:rPr lang="en-US" sz="1400" dirty="0"/>
              <a:t> </a:t>
            </a:r>
            <a:r>
              <a:rPr lang="ru-RU" sz="1400" dirty="0"/>
              <a:t>(Вьетнам).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F6F89C-0F03-DADE-E508-513FEEF26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1481160"/>
            <a:ext cx="2559336" cy="3616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891EF1-D1B0-2326-E6E6-F62B6DEC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8699D3-3EC2-1E69-84AF-8FE7FBA90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55" y="1478924"/>
            <a:ext cx="2559336" cy="36183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D2815E-1D3E-3320-EDA1-19F6ACC960B8}"/>
              </a:ext>
            </a:extLst>
          </p:cNvPr>
          <p:cNvSpPr txBox="1"/>
          <p:nvPr/>
        </p:nvSpPr>
        <p:spPr>
          <a:xfrm>
            <a:off x="4445386" y="5187178"/>
            <a:ext cx="3513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spcBef>
                <a:spcPts val="1000"/>
              </a:spcBef>
              <a:spcAft>
                <a:spcPts val="200"/>
              </a:spcAft>
            </a:pPr>
            <a:r>
              <a:rPr lang="ru-RU" sz="1400" b="1" dirty="0">
                <a:solidFill>
                  <a:schemeClr val="tx2"/>
                </a:solidFill>
              </a:rPr>
              <a:t>Сертификаты формы СТ-3 </a:t>
            </a:r>
            <a:r>
              <a:rPr lang="ru-RU" sz="1400" dirty="0">
                <a:solidFill>
                  <a:schemeClr val="tx2"/>
                </a:solidFill>
              </a:rPr>
              <a:t>выдаются на товары вывозимые из Российской Федерации  в Исламскую Республику Иран.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3FF625-89EE-76F2-9BA4-C17FB4D24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17" y="1478924"/>
            <a:ext cx="2559337" cy="36191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C26A94-B604-38B1-004A-6403E5CF9BC2}"/>
              </a:ext>
            </a:extLst>
          </p:cNvPr>
          <p:cNvSpPr txBox="1"/>
          <p:nvPr/>
        </p:nvSpPr>
        <p:spPr>
          <a:xfrm>
            <a:off x="8325303" y="5187178"/>
            <a:ext cx="3550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spcBef>
                <a:spcPts val="1000"/>
              </a:spcBef>
              <a:spcAft>
                <a:spcPts val="200"/>
              </a:spcAft>
            </a:pPr>
            <a:r>
              <a:rPr lang="ru-RU" sz="1400" b="1" dirty="0">
                <a:solidFill>
                  <a:schemeClr val="tx2"/>
                </a:solidFill>
              </a:rPr>
              <a:t>Сертификаты на зерно </a:t>
            </a:r>
            <a:r>
              <a:rPr lang="ru-RU" sz="1400" dirty="0">
                <a:solidFill>
                  <a:schemeClr val="tx2"/>
                </a:solidFill>
              </a:rPr>
              <a:t>выдаются в страны Европейского союза при поставках в страны Европейского союза зерновых культур трех видов- </a:t>
            </a:r>
            <a:r>
              <a:rPr lang="ru-RU" sz="1400" b="1" dirty="0">
                <a:solidFill>
                  <a:schemeClr val="tx2"/>
                </a:solidFill>
              </a:rPr>
              <a:t>пшеница, кукуруза и ячмень </a:t>
            </a:r>
            <a:r>
              <a:rPr lang="ru-RU" sz="1400" dirty="0">
                <a:solidFill>
                  <a:schemeClr val="tx2"/>
                </a:solidFill>
              </a:rPr>
              <a:t>в рамках </a:t>
            </a:r>
            <a:r>
              <a:rPr lang="ru-RU" sz="1400" dirty="0" err="1">
                <a:solidFill>
                  <a:schemeClr val="tx2"/>
                </a:solidFill>
              </a:rPr>
              <a:t>непреференцированной</a:t>
            </a:r>
            <a:r>
              <a:rPr lang="ru-RU" sz="1400" dirty="0">
                <a:solidFill>
                  <a:schemeClr val="tx2"/>
                </a:solidFill>
              </a:rPr>
              <a:t> торговли с применением тарифных квот.</a:t>
            </a:r>
          </a:p>
        </p:txBody>
      </p:sp>
    </p:spTree>
    <p:extLst>
      <p:ext uri="{BB962C8B-B14F-4D97-AF65-F5344CB8AC3E}">
        <p14:creationId xmlns:p14="http://schemas.microsoft.com/office/powerpoint/2010/main" val="307008589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Другая 2">
      <a:dk1>
        <a:srgbClr val="17365D"/>
      </a:dk1>
      <a:lt1>
        <a:sysClr val="window" lastClr="FFFFFF"/>
      </a:lt1>
      <a:dk2>
        <a:srgbClr val="1F497D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Microsoft PowerPoint" id="{EBDD4D9B-39F7-4450-B844-2CEF811F54C9}" vid="{99C8D5F3-FB6F-4091-80C1-EA005D395E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1238</TotalTime>
  <Words>1492</Words>
  <Application>Microsoft Office PowerPoint</Application>
  <PresentationFormat>Широкоэкранный</PresentationFormat>
  <Paragraphs>135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Franklin Gothic Book</vt:lpstr>
      <vt:lpstr>Wingdings</vt:lpstr>
      <vt:lpstr>Crop</vt:lpstr>
      <vt:lpstr>Презентация PowerPoint</vt:lpstr>
      <vt:lpstr>Содержание</vt:lpstr>
      <vt:lpstr>Презентация PowerPoint</vt:lpstr>
      <vt:lpstr>2. Сотрудники</vt:lpstr>
      <vt:lpstr>3. Цели и задачи экспертизы и сертификации</vt:lpstr>
      <vt:lpstr>Презентация PowerPoint</vt:lpstr>
      <vt:lpstr>Презентация PowerPoint</vt:lpstr>
      <vt:lpstr>5. Сертификаты СТ-1, СТ-2, общей формы</vt:lpstr>
      <vt:lpstr>Презентация PowerPoint</vt:lpstr>
      <vt:lpstr>6. Нормативно-правовые требования</vt:lpstr>
      <vt:lpstr>6. Нормативно-правовые требования</vt:lpstr>
      <vt:lpstr>6. Правовые (методические) документы</vt:lpstr>
      <vt:lpstr>Постановление Правительства РФ от 17.07.2015 г. N 719</vt:lpstr>
      <vt:lpstr>8. Постановление Правительства РФ от 17.07.2015 г. N 719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Наталья</cp:lastModifiedBy>
  <cp:revision>21</cp:revision>
  <cp:lastPrinted>2023-02-15T07:21:24Z</cp:lastPrinted>
  <dcterms:created xsi:type="dcterms:W3CDTF">2023-01-24T12:15:21Z</dcterms:created>
  <dcterms:modified xsi:type="dcterms:W3CDTF">2023-02-28T08:39:22Z</dcterms:modified>
</cp:coreProperties>
</file>